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51"/>
  </p:notesMasterIdLst>
  <p:sldIdLst>
    <p:sldId id="256" r:id="rId2"/>
    <p:sldId id="378" r:id="rId3"/>
    <p:sldId id="426" r:id="rId4"/>
    <p:sldId id="379" r:id="rId5"/>
    <p:sldId id="387" r:id="rId6"/>
    <p:sldId id="380" r:id="rId7"/>
    <p:sldId id="381" r:id="rId8"/>
    <p:sldId id="382" r:id="rId9"/>
    <p:sldId id="425" r:id="rId10"/>
    <p:sldId id="383" r:id="rId11"/>
    <p:sldId id="386" r:id="rId12"/>
    <p:sldId id="397" r:id="rId13"/>
    <p:sldId id="398" r:id="rId14"/>
    <p:sldId id="399" r:id="rId15"/>
    <p:sldId id="400" r:id="rId16"/>
    <p:sldId id="401" r:id="rId17"/>
    <p:sldId id="402" r:id="rId18"/>
    <p:sldId id="403" r:id="rId19"/>
    <p:sldId id="404" r:id="rId20"/>
    <p:sldId id="405" r:id="rId21"/>
    <p:sldId id="406" r:id="rId22"/>
    <p:sldId id="407" r:id="rId23"/>
    <p:sldId id="412" r:id="rId24"/>
    <p:sldId id="413" r:id="rId25"/>
    <p:sldId id="384" r:id="rId26"/>
    <p:sldId id="395" r:id="rId27"/>
    <p:sldId id="414" r:id="rId28"/>
    <p:sldId id="415" r:id="rId29"/>
    <p:sldId id="385" r:id="rId30"/>
    <p:sldId id="430" r:id="rId31"/>
    <p:sldId id="389" r:id="rId32"/>
    <p:sldId id="388" r:id="rId33"/>
    <p:sldId id="416" r:id="rId34"/>
    <p:sldId id="390" r:id="rId35"/>
    <p:sldId id="392" r:id="rId36"/>
    <p:sldId id="424" r:id="rId37"/>
    <p:sldId id="393" r:id="rId38"/>
    <p:sldId id="420" r:id="rId39"/>
    <p:sldId id="394" r:id="rId40"/>
    <p:sldId id="419" r:id="rId41"/>
    <p:sldId id="418" r:id="rId42"/>
    <p:sldId id="421" r:id="rId43"/>
    <p:sldId id="422" r:id="rId44"/>
    <p:sldId id="423" r:id="rId45"/>
    <p:sldId id="417" r:id="rId46"/>
    <p:sldId id="410" r:id="rId47"/>
    <p:sldId id="427" r:id="rId48"/>
    <p:sldId id="428" r:id="rId49"/>
    <p:sldId id="429" r:id="rId5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52"/>
    </p:embeddedFont>
    <p:embeddedFont>
      <p:font typeface="IPAexGothic" panose="020B0500000000000000" pitchFamily="34" charset="-128"/>
      <p:regular r:id="rId53"/>
    </p:embeddedFont>
    <p:embeddedFont>
      <p:font typeface="ＭＳ Ｐゴシック" panose="020B0600070205080204" pitchFamily="34" charset="-128"/>
      <p:regular r:id="rId54"/>
    </p:embeddedFont>
    <p:embeddedFont>
      <p:font typeface="Proxima Nova" panose="02000506030000020004" pitchFamily="2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kira KAWATA" initials="AK" lastIdx="1" clrIdx="0">
    <p:extLst>
      <p:ext uri="{19B8F6BF-5375-455C-9EA6-DF929625EA0E}">
        <p15:presenceInfo xmlns:p15="http://schemas.microsoft.com/office/powerpoint/2012/main" userId="Akira KAWA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50"/>
    <p:restoredTop sz="77727"/>
  </p:normalViewPr>
  <p:slideViewPr>
    <p:cSldViewPr snapToGrid="0">
      <p:cViewPr varScale="1">
        <p:scale>
          <a:sx n="115" d="100"/>
          <a:sy n="115" d="100"/>
        </p:scale>
        <p:origin x="181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3904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9.png>
</file>

<file path=ppt/media/image6.png>
</file>

<file path=ppt/media/image60.png>
</file>

<file path=ppt/media/image61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/>
              <a:t>京都大学の河田です。</a:t>
            </a:r>
            <a:endParaRPr lang="en-US" altLang="ja-JP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ではまず</a:t>
            </a:r>
            <a:r>
              <a:rPr kumimoji="1" lang="en-US" altLang="ja-JP" dirty="0" err="1"/>
              <a:t>Egison</a:t>
            </a:r>
            <a:r>
              <a:rPr kumimoji="1" lang="ja-JP" altLang="en-US"/>
              <a:t>にはどんな型があるのかという紹介をします</a:t>
            </a:r>
          </a:p>
        </p:txBody>
      </p:sp>
    </p:spTree>
    <p:extLst>
      <p:ext uri="{BB962C8B-B14F-4D97-AF65-F5344CB8AC3E}">
        <p14:creationId xmlns:p14="http://schemas.microsoft.com/office/powerpoint/2010/main" val="1334509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これは理論上は存在するんですが実装されてないので</a:t>
            </a:r>
          </a:p>
        </p:txBody>
      </p:sp>
    </p:spTree>
    <p:extLst>
      <p:ext uri="{BB962C8B-B14F-4D97-AF65-F5344CB8AC3E}">
        <p14:creationId xmlns:p14="http://schemas.microsoft.com/office/powerpoint/2010/main" val="3411182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では少し記法の紹介をします</a:t>
            </a:r>
            <a:endParaRPr kumimoji="1"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59244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一番簡単なやつから行きます</a:t>
            </a:r>
          </a:p>
        </p:txBody>
      </p:sp>
    </p:spTree>
    <p:extLst>
      <p:ext uri="{BB962C8B-B14F-4D97-AF65-F5344CB8AC3E}">
        <p14:creationId xmlns:p14="http://schemas.microsoft.com/office/powerpoint/2010/main" val="3089053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if</a:t>
            </a:r>
            <a:r>
              <a:rPr kumimoji="1" lang="ja-JP" altLang="en-US"/>
              <a:t>式はこんな感じです。条件の部分が</a:t>
            </a:r>
            <a:r>
              <a:rPr kumimoji="1" lang="en-US" altLang="ja-JP" dirty="0"/>
              <a:t>Bool</a:t>
            </a:r>
            <a:r>
              <a:rPr kumimoji="1" lang="ja-JP" altLang="en-US"/>
              <a:t>で</a:t>
            </a:r>
          </a:p>
        </p:txBody>
      </p:sp>
    </p:spTree>
    <p:extLst>
      <p:ext uri="{BB962C8B-B14F-4D97-AF65-F5344CB8AC3E}">
        <p14:creationId xmlns:p14="http://schemas.microsoft.com/office/powerpoint/2010/main" val="2451652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関数を作る規則はこんな感じです。</a:t>
            </a:r>
            <a:endParaRPr kumimoji="1" lang="en-US" altLang="ja-JP" dirty="0"/>
          </a:p>
          <a:p>
            <a:r>
              <a:rPr kumimoji="1" lang="ja-JP" altLang="en-US"/>
              <a:t>ここまでは普通の規則を紹介してきました。</a:t>
            </a:r>
            <a:endParaRPr kumimoji="1" lang="en-US" altLang="ja-JP" dirty="0"/>
          </a:p>
          <a:p>
            <a:r>
              <a:rPr kumimoji="1" lang="ja-JP" altLang="en-US"/>
              <a:t>次からは</a:t>
            </a:r>
            <a:r>
              <a:rPr kumimoji="1" lang="en-US" altLang="ja-JP" dirty="0" err="1"/>
              <a:t>Egison</a:t>
            </a:r>
            <a:r>
              <a:rPr kumimoji="1" lang="ja-JP" altLang="en-US"/>
              <a:t>に特有なものを</a:t>
            </a:r>
            <a:r>
              <a:rPr kumimoji="1" lang="en-US" altLang="ja-JP" dirty="0"/>
              <a:t>2</a:t>
            </a:r>
            <a:r>
              <a:rPr kumimoji="1" lang="ja-JP" altLang="en-US"/>
              <a:t>つ紹介します。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00748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まずは代数的データ型に対するパターンの型です。</a:t>
            </a:r>
          </a:p>
        </p:txBody>
      </p:sp>
    </p:spTree>
    <p:extLst>
      <p:ext uri="{BB962C8B-B14F-4D97-AF65-F5344CB8AC3E}">
        <p14:creationId xmlns:p14="http://schemas.microsoft.com/office/powerpoint/2010/main" val="2785847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この色付きの下線部分がそれぞれ対応していて、しかも微妙に型が違うんですね</a:t>
            </a:r>
          </a:p>
        </p:txBody>
      </p:sp>
    </p:spTree>
    <p:extLst>
      <p:ext uri="{BB962C8B-B14F-4D97-AF65-F5344CB8AC3E}">
        <p14:creationId xmlns:p14="http://schemas.microsoft.com/office/powerpoint/2010/main" val="2782969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主に２つのことをやってました</a:t>
            </a:r>
          </a:p>
        </p:txBody>
      </p:sp>
    </p:spTree>
    <p:extLst>
      <p:ext uri="{BB962C8B-B14F-4D97-AF65-F5344CB8AC3E}">
        <p14:creationId xmlns:p14="http://schemas.microsoft.com/office/powerpoint/2010/main" val="518336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そもそも型って</a:t>
            </a:r>
          </a:p>
        </p:txBody>
      </p:sp>
    </p:spTree>
    <p:extLst>
      <p:ext uri="{BB962C8B-B14F-4D97-AF65-F5344CB8AC3E}">
        <p14:creationId xmlns:p14="http://schemas.microsoft.com/office/powerpoint/2010/main" val="2894364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分類して嬉しいことなんですけど、主に２つあります</a:t>
            </a:r>
          </a:p>
        </p:txBody>
      </p:sp>
    </p:spTree>
    <p:extLst>
      <p:ext uri="{BB962C8B-B14F-4D97-AF65-F5344CB8AC3E}">
        <p14:creationId xmlns:p14="http://schemas.microsoft.com/office/powerpoint/2010/main" val="1495922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おそらく知ってらっしゃるとおもいますが、</a:t>
            </a:r>
          </a:p>
        </p:txBody>
      </p:sp>
    </p:spTree>
    <p:extLst>
      <p:ext uri="{BB962C8B-B14F-4D97-AF65-F5344CB8AC3E}">
        <p14:creationId xmlns:p14="http://schemas.microsoft.com/office/powerpoint/2010/main" val="964497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同じものを</a:t>
            </a:r>
            <a:r>
              <a:rPr kumimoji="1" lang="en-US" altLang="ja-JP" dirty="0" err="1"/>
              <a:t>Egison</a:t>
            </a:r>
            <a:r>
              <a:rPr kumimoji="1" lang="ja-JP" altLang="en-US"/>
              <a:t>で書くとこうなります</a:t>
            </a:r>
          </a:p>
        </p:txBody>
      </p:sp>
    </p:spTree>
    <p:extLst>
      <p:ext uri="{BB962C8B-B14F-4D97-AF65-F5344CB8AC3E}">
        <p14:creationId xmlns:p14="http://schemas.microsoft.com/office/powerpoint/2010/main" val="2712294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そんな型って実はどんなふうに決まっているんでしょうか</a:t>
            </a:r>
            <a:r>
              <a:rPr kumimoji="1" lang="en-US" altLang="ja-JP" dirty="0"/>
              <a:t>?</a:t>
            </a:r>
          </a:p>
          <a:p>
            <a:r>
              <a:rPr kumimoji="1" lang="ja-JP" altLang="en-US"/>
              <a:t>実は</a:t>
            </a:r>
          </a:p>
        </p:txBody>
      </p:sp>
    </p:spTree>
    <p:extLst>
      <p:ext uri="{BB962C8B-B14F-4D97-AF65-F5344CB8AC3E}">
        <p14:creationId xmlns:p14="http://schemas.microsoft.com/office/powerpoint/2010/main" val="28656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もっと詳しく言うとある項</a:t>
            </a:r>
            <a:r>
              <a:rPr kumimoji="1" lang="en-US" altLang="ja-JP" dirty="0"/>
              <a:t>e</a:t>
            </a:r>
            <a:r>
              <a:rPr kumimoji="1" lang="ja-JP" altLang="en-US"/>
              <a:t>に型</a:t>
            </a:r>
            <a:r>
              <a:rPr kumimoji="1" lang="en-US" altLang="ja-JP" dirty="0"/>
              <a:t>T</a:t>
            </a:r>
            <a:r>
              <a:rPr kumimoji="1" lang="ja-JP" altLang="en-US"/>
              <a:t>がつくとは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51593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ここで</a:t>
            </a:r>
            <a:r>
              <a:rPr kumimoji="1" lang="en-US" altLang="ja-JP" dirty="0"/>
              <a:t>PDF</a:t>
            </a:r>
            <a:r>
              <a:rPr kumimoji="1" lang="ja-JP" altLang="en-US"/>
              <a:t>を見る</a:t>
            </a:r>
            <a:endParaRPr kumimoji="1" lang="en-US" altLang="ja-JP" dirty="0"/>
          </a:p>
          <a:p>
            <a:r>
              <a:rPr kumimoji="1" lang="ja-JP" altLang="en-US"/>
              <a:t>そこに書いてある大量の規則はすべて</a:t>
            </a:r>
            <a:r>
              <a:rPr kumimoji="1" lang="en-US" altLang="ja-JP" dirty="0" err="1"/>
              <a:t>Egison</a:t>
            </a:r>
            <a:r>
              <a:rPr kumimoji="1" lang="ja-JP" altLang="en-US"/>
              <a:t>の型付け規則です</a:t>
            </a:r>
          </a:p>
        </p:txBody>
      </p:sp>
    </p:spTree>
    <p:extLst>
      <p:ext uri="{BB962C8B-B14F-4D97-AF65-F5344CB8AC3E}">
        <p14:creationId xmlns:p14="http://schemas.microsoft.com/office/powerpoint/2010/main" val="205481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IPAexGothic" panose="020B0500000000000000" pitchFamily="34" charset="-128"/>
                <a:ea typeface="IPAexGothic" panose="020B0500000000000000" pitchFamily="34" charset="-128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IPAexGothic" panose="020B0500000000000000" pitchFamily="34" charset="-128"/>
                <a:ea typeface="IPAexGothic" panose="020B0500000000000000" pitchFamily="34" charset="-128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400">
                <a:solidFill>
                  <a:schemeClr val="lt1"/>
                </a:solidFill>
                <a:latin typeface="+mn-ea"/>
                <a:ea typeface="+mn-ea"/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PAexGothic" panose="020B0500000000000000" pitchFamily="34" charset="-128"/>
                <a:ea typeface="IPAexGothic" panose="020B0500000000000000" pitchFamily="34" charset="-128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defRPr>
            </a:lvl1pPr>
            <a:lvl2pPr marL="596900" lvl="1" indent="0">
              <a:spcBef>
                <a:spcPts val="1600"/>
              </a:spcBef>
              <a:spcAft>
                <a:spcPts val="0"/>
              </a:spcAft>
              <a:buSzPts val="1400"/>
              <a:buFont typeface="Wingdings" pitchFamily="2" charset="2"/>
              <a:buNone/>
              <a:defRPr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1"/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63991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400">
                <a:latin typeface="+mn-ea"/>
                <a:ea typeface="+mn-ea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ja" smtClean="0"/>
              <a:pPr/>
              <a:t>‹#›</a:t>
            </a:fld>
            <a:endParaRPr lang="ja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 dirty="0"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IPAexGothic" panose="020B0500000000000000" pitchFamily="34" charset="-128"/>
          <a:ea typeface="IPAexGothic" panose="020B0500000000000000" pitchFamily="34" charset="-128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n-ea"/>
          <a:ea typeface="+mn-ea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10" Type="http://schemas.openxmlformats.org/officeDocument/2006/relationships/image" Target="../media/image56.emf"/><Relationship Id="rId4" Type="http://schemas.openxmlformats.org/officeDocument/2006/relationships/image" Target="../media/image50.png"/><Relationship Id="rId9" Type="http://schemas.openxmlformats.org/officeDocument/2006/relationships/image" Target="../media/image55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49.png"/><Relationship Id="rId7" Type="http://schemas.openxmlformats.org/officeDocument/2006/relationships/image" Target="../media/image53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10" Type="http://schemas.openxmlformats.org/officeDocument/2006/relationships/image" Target="../media/image56.emf"/><Relationship Id="rId4" Type="http://schemas.openxmlformats.org/officeDocument/2006/relationships/image" Target="../media/image50.png"/><Relationship Id="rId9" Type="http://schemas.openxmlformats.org/officeDocument/2006/relationships/image" Target="../media/image5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20510" y="1257300"/>
            <a:ext cx="8700647" cy="1314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ja-JP" sz="3600" dirty="0" err="1">
                <a:latin typeface="+mn-ea"/>
                <a:ea typeface="+mn-ea"/>
              </a:rPr>
              <a:t>Egison</a:t>
            </a:r>
            <a:r>
              <a:rPr lang="ja-JP" altLang="en-US" sz="3600">
                <a:latin typeface="+mn-ea"/>
                <a:ea typeface="+mn-ea"/>
              </a:rPr>
              <a:t>の型</a:t>
            </a:r>
            <a:r>
              <a:rPr lang="ja-JP" altLang="en-US" sz="3600"/>
              <a:t>システム</a:t>
            </a:r>
            <a:r>
              <a:rPr lang="ja-JP" altLang="en-US" sz="3600">
                <a:latin typeface="+mn-ea"/>
                <a:ea typeface="+mn-ea"/>
              </a:rPr>
              <a:t>とその型推論器の実装</a:t>
            </a:r>
            <a:endParaRPr sz="3600" dirty="0">
              <a:latin typeface="+mn-ea"/>
              <a:ea typeface="+mn-ea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CN" altLang="en-US" dirty="0"/>
              <a:t>河田 旺</a:t>
            </a:r>
            <a:r>
              <a:rPr lang="en-US" altLang="zh-CN" dirty="0"/>
              <a:t>(@</a:t>
            </a:r>
            <a:r>
              <a:rPr lang="en-US" altLang="zh-CN" dirty="0" err="1"/>
              <a:t>a_kawashiro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04D8593-5A7D-F34F-89FB-66EAA7DA5C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mtClean="0"/>
              <a:t>1</a:t>
            </a:fld>
            <a:endParaRPr lang="ja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7"/>
    </mc:Choice>
    <mc:Fallback xmlns="">
      <p:transition spd="slow" advTm="121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E29BCD-DE9C-CC4B-807A-9AA3C1ADF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型システムの設計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81D8AA6-5505-3040-BAA4-363B25E11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2792" y="2077993"/>
            <a:ext cx="6518415" cy="1524956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 sz="6000"/>
              <a:t>型付け規則の設計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7DAEDB3-C480-C848-96B0-A563A88924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10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3095632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F5862E-5FD3-114E-90FF-9B7529422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の型システムの概観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1DB9011-DB18-4743-AE5E-715496C80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ja-JP" altLang="en-US"/>
              <a:t>基本的には</a:t>
            </a:r>
            <a:r>
              <a:rPr kumimoji="1" lang="en-US" altLang="ja-JP" dirty="0"/>
              <a:t>ML(TAPL11</a:t>
            </a:r>
            <a:r>
              <a:rPr kumimoji="1" lang="ja-JP" altLang="en-US"/>
              <a:t>章</a:t>
            </a:r>
            <a:r>
              <a:rPr kumimoji="1" lang="en-US" altLang="ja-JP" dirty="0"/>
              <a:t>)</a:t>
            </a:r>
            <a:r>
              <a:rPr kumimoji="1" lang="ja-JP" altLang="en-US"/>
              <a:t>と同じ</a:t>
            </a:r>
            <a:endParaRPr kumimoji="1" lang="en-US" altLang="ja-JP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kumimoji="1" lang="en-US" altLang="ja-JP" dirty="0"/>
              <a:t>Pattern, Matcher</a:t>
            </a:r>
            <a:r>
              <a:rPr kumimoji="1" lang="ja-JP" altLang="en-US"/>
              <a:t>を扱うために</a:t>
            </a:r>
            <a:br>
              <a:rPr kumimoji="1" lang="en-US" altLang="ja-JP" dirty="0"/>
            </a:br>
            <a:r>
              <a:rPr kumimoji="1" lang="en-US" altLang="ja-JP" dirty="0"/>
              <a:t>Pattern</a:t>
            </a:r>
            <a:r>
              <a:rPr kumimoji="1" lang="ja-JP" altLang="en-US"/>
              <a:t>型、</a:t>
            </a:r>
            <a:r>
              <a:rPr kumimoji="1" lang="en-US" altLang="ja-JP" dirty="0" err="1"/>
              <a:t>PPPattern</a:t>
            </a:r>
            <a:r>
              <a:rPr kumimoji="1" lang="ja-JP" altLang="en-US"/>
              <a:t>型、</a:t>
            </a:r>
            <a:r>
              <a:rPr kumimoji="1" lang="en-US" altLang="ja-JP" dirty="0" err="1"/>
              <a:t>PDPattern</a:t>
            </a:r>
            <a:r>
              <a:rPr kumimoji="1" lang="ja-JP" altLang="en-US"/>
              <a:t>型、</a:t>
            </a:r>
            <a:r>
              <a:rPr kumimoji="1" lang="en-US" altLang="ja-JP" dirty="0"/>
              <a:t>Matcher</a:t>
            </a:r>
            <a:r>
              <a:rPr kumimoji="1" lang="ja-JP" altLang="en-US"/>
              <a:t>型を追加</a:t>
            </a:r>
            <a:endParaRPr kumimoji="1" lang="en-US" altLang="ja-JP" dirty="0"/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kumimoji="1" lang="ja-JP" altLang="en-US"/>
              <a:t>非線形パターンと</a:t>
            </a:r>
            <a:r>
              <a:rPr kumimoji="1" lang="en-US" altLang="ja-JP" dirty="0"/>
              <a:t>Matcher</a:t>
            </a:r>
            <a:r>
              <a:rPr kumimoji="1" lang="ja-JP" altLang="en-US"/>
              <a:t>の中では</a:t>
            </a:r>
            <a:br>
              <a:rPr kumimoji="1" lang="en-US" altLang="ja-JP" dirty="0"/>
            </a:br>
            <a:r>
              <a:rPr kumimoji="1" lang="ja-JP" altLang="en-US"/>
              <a:t>変数のスコープが特殊なため型付け規則が複雑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37C403-3071-1A48-8A8A-63DC408530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11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407336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12</a:t>
            </a:fld>
            <a:endParaRPr lang="ja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93F7183C-6B15-EE47-81BE-88DB831F4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35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AAC21E1F-E217-914D-A041-7F59B288B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13</a:t>
            </a:fld>
            <a:endParaRPr lang="ja" altLang="en-US" dirty="0"/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36653557-34EE-E146-B533-C7CADFA8650B}"/>
              </a:ext>
            </a:extLst>
          </p:cNvPr>
          <p:cNvSpPr/>
          <p:nvPr/>
        </p:nvSpPr>
        <p:spPr>
          <a:xfrm>
            <a:off x="2550073" y="1245604"/>
            <a:ext cx="1249417" cy="341611"/>
          </a:xfrm>
          <a:prstGeom prst="wedgeRoundRectCallout">
            <a:avLst>
              <a:gd name="adj1" fmla="val -40908"/>
              <a:gd name="adj2" fmla="val 9065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文字列型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72C3C1C-F9D7-1344-AD31-D5237C12DC42}"/>
              </a:ext>
            </a:extLst>
          </p:cNvPr>
          <p:cNvSpPr/>
          <p:nvPr/>
        </p:nvSpPr>
        <p:spPr>
          <a:xfrm>
            <a:off x="2144111" y="1757858"/>
            <a:ext cx="811924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2604972E-A803-C24D-8FD5-8A92618D0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813" y="2093293"/>
            <a:ext cx="3435569" cy="369650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9BAFF21-7053-A247-A937-FEEA9DF4C980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1CB3386-D313-FB4D-ABB0-BAD7419D770F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9025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>
            <a:extLst>
              <a:ext uri="{FF2B5EF4-FFF2-40B4-BE49-F238E27FC236}">
                <a16:creationId xmlns:a16="http://schemas.microsoft.com/office/drawing/2014/main" id="{3CF03291-EFEC-3241-B0E3-011C4A5AD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14</a:t>
            </a:fld>
            <a:endParaRPr lang="ja" altLang="en-US" dirty="0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128B2865-AE2D-724C-94A5-9D23D494F4D1}"/>
              </a:ext>
            </a:extLst>
          </p:cNvPr>
          <p:cNvSpPr/>
          <p:nvPr/>
        </p:nvSpPr>
        <p:spPr>
          <a:xfrm>
            <a:off x="3481962" y="1254140"/>
            <a:ext cx="1074272" cy="341611"/>
          </a:xfrm>
          <a:prstGeom prst="wedgeRoundRectCallout">
            <a:avLst>
              <a:gd name="adj1" fmla="val -40908"/>
              <a:gd name="adj2" fmla="val 9065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整数型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1E1D51E-E07A-DC46-B027-AC3C98665D5C}"/>
              </a:ext>
            </a:extLst>
          </p:cNvPr>
          <p:cNvSpPr/>
          <p:nvPr/>
        </p:nvSpPr>
        <p:spPr>
          <a:xfrm>
            <a:off x="3075999" y="1766394"/>
            <a:ext cx="889029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4EC362C-BC4B-DE48-8599-BB2D29FE115F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4E461AF-B83D-624C-AD5A-0B4B025D171F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FD8DA3F0-B570-DC4D-A4F2-F1B86540D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957" y="2092328"/>
            <a:ext cx="2223282" cy="37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78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159D16B1-261F-3144-8402-4B5FECC5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15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E2B32DF-4FB1-C34B-B03C-B90B6C7A049E}"/>
              </a:ext>
            </a:extLst>
          </p:cNvPr>
          <p:cNvSpPr/>
          <p:nvPr/>
        </p:nvSpPr>
        <p:spPr>
          <a:xfrm>
            <a:off x="4112759" y="1776027"/>
            <a:ext cx="47500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48DC43C4-0676-624D-B955-7B0261E5C81A}"/>
              </a:ext>
            </a:extLst>
          </p:cNvPr>
          <p:cNvSpPr/>
          <p:nvPr/>
        </p:nvSpPr>
        <p:spPr>
          <a:xfrm>
            <a:off x="2900856" y="1177912"/>
            <a:ext cx="1208842" cy="341611"/>
          </a:xfrm>
          <a:prstGeom prst="wedgeRoundRectCallout">
            <a:avLst>
              <a:gd name="adj1" fmla="val 52468"/>
              <a:gd name="adj2" fmla="val 11834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ブール型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FF28FE7-2670-794F-9316-F273F3D1F4B1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0AE6D63-9390-5247-A2D4-CABEB7D76A12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6B803AF2-5C42-D04F-B758-80D17A00D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996" y="2093645"/>
            <a:ext cx="2093203" cy="36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19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E03B5B1A-283C-9442-8C6A-6B44ED3BB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16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7C2CFC6-1A34-A94B-B091-76B4273F4888}"/>
              </a:ext>
            </a:extLst>
          </p:cNvPr>
          <p:cNvSpPr/>
          <p:nvPr/>
        </p:nvSpPr>
        <p:spPr>
          <a:xfrm>
            <a:off x="1158777" y="2088934"/>
            <a:ext cx="788264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09CD2005-C12C-0445-984E-AAD8875A2CB2}"/>
              </a:ext>
            </a:extLst>
          </p:cNvPr>
          <p:cNvSpPr/>
          <p:nvPr/>
        </p:nvSpPr>
        <p:spPr>
          <a:xfrm>
            <a:off x="1564740" y="1576680"/>
            <a:ext cx="1044454" cy="341611"/>
          </a:xfrm>
          <a:prstGeom prst="wedgeRoundRectCallout">
            <a:avLst>
              <a:gd name="adj1" fmla="val -53526"/>
              <a:gd name="adj2" fmla="val 9065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関数型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5F50605-B473-5248-95D6-523E6D76E11A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580F3E4-0B62-2D4F-821C-47F3E5DB7396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EF33C689-ED29-0741-BDF7-7EFA8F887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347" y="1949407"/>
            <a:ext cx="4172502" cy="72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5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>
            <a:extLst>
              <a:ext uri="{FF2B5EF4-FFF2-40B4-BE49-F238E27FC236}">
                <a16:creationId xmlns:a16="http://schemas.microsoft.com/office/drawing/2014/main" id="{013D4156-C25F-8346-BB98-A321008C2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17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11563D2-B6F1-9441-85DC-0D12006FE6EE}"/>
              </a:ext>
            </a:extLst>
          </p:cNvPr>
          <p:cNvSpPr/>
          <p:nvPr/>
        </p:nvSpPr>
        <p:spPr>
          <a:xfrm>
            <a:off x="1206073" y="2435781"/>
            <a:ext cx="102474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3617089B-8F74-9247-98F1-0B77E3AC6F4E}"/>
              </a:ext>
            </a:extLst>
          </p:cNvPr>
          <p:cNvSpPr/>
          <p:nvPr/>
        </p:nvSpPr>
        <p:spPr>
          <a:xfrm>
            <a:off x="1612036" y="1923527"/>
            <a:ext cx="1186343" cy="341611"/>
          </a:xfrm>
          <a:prstGeom prst="wedgeRoundRectCallout">
            <a:avLst>
              <a:gd name="adj1" fmla="val -47546"/>
              <a:gd name="adj2" fmla="val 95270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タプル型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62BC7FF-7EB4-6543-B560-5C0B0C7D60F3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93E9FAE-C3A4-214E-A015-6E095E748713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8E6E503F-5FFF-E94A-BB83-2E0BF3D25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075" y="1881627"/>
            <a:ext cx="2077764" cy="367155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A905A5F7-900A-C04C-95A2-1A990DFA6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3075" y="2239461"/>
            <a:ext cx="3687865" cy="36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59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D60AB4AD-000A-424D-9786-63DDE8291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18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B7CA06A-E9A9-1242-A613-EB384E010A3E}"/>
              </a:ext>
            </a:extLst>
          </p:cNvPr>
          <p:cNvSpPr/>
          <p:nvPr/>
        </p:nvSpPr>
        <p:spPr>
          <a:xfrm>
            <a:off x="1174541" y="2822039"/>
            <a:ext cx="48083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D2A0D0CA-87D7-6345-9CD3-9737A8E1FF61}"/>
              </a:ext>
            </a:extLst>
          </p:cNvPr>
          <p:cNvSpPr/>
          <p:nvPr/>
        </p:nvSpPr>
        <p:spPr>
          <a:xfrm>
            <a:off x="1513489" y="2303873"/>
            <a:ext cx="1710557" cy="341611"/>
          </a:xfrm>
          <a:prstGeom prst="wedgeRoundRectCallout">
            <a:avLst>
              <a:gd name="adj1" fmla="val -53526"/>
              <a:gd name="adj2" fmla="val 9065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コレクション型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8F05683-17E1-4D4E-97BA-6245A26B234D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14CD0B4-3C26-3547-8526-0D0E6F8F0E9F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BDA237D1-1613-B14D-B5C3-0C4C011EE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2376" y="2122597"/>
            <a:ext cx="4188443" cy="35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16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C82E1BEE-B11E-9140-A433-9694A035E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19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EB0453A-B545-FD4D-A0CC-2B19D2B56BEF}"/>
              </a:ext>
            </a:extLst>
          </p:cNvPr>
          <p:cNvSpPr/>
          <p:nvPr/>
        </p:nvSpPr>
        <p:spPr>
          <a:xfrm>
            <a:off x="1206073" y="3153116"/>
            <a:ext cx="1474065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28B68AC6-2428-8947-A3A4-E3B82FC18ED2}"/>
              </a:ext>
            </a:extLst>
          </p:cNvPr>
          <p:cNvSpPr/>
          <p:nvPr/>
        </p:nvSpPr>
        <p:spPr>
          <a:xfrm>
            <a:off x="2128346" y="2619048"/>
            <a:ext cx="1308537" cy="341611"/>
          </a:xfrm>
          <a:prstGeom prst="wedgeRoundRectCallout">
            <a:avLst>
              <a:gd name="adj1" fmla="val -53526"/>
              <a:gd name="adj2" fmla="val 9065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+mn-ea"/>
              </a:rPr>
              <a:t>Pattern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17828DF-E6B1-4640-9DB6-BC29C0096BAA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186BC8D-019A-4948-BDF0-E89DC35A9987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4A1ED0E3-964F-734C-837B-3EB1964A7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328" y="1994775"/>
            <a:ext cx="4035972" cy="61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69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73F82E-FDE2-A84C-B172-FC52A0E6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に型をつけるインターン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1384DB-625E-F140-83D0-556D6ED66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型システムの設計</a:t>
            </a:r>
            <a:endParaRPr kumimoji="1" lang="en-US" altLang="ja-JP" dirty="0"/>
          </a:p>
          <a:p>
            <a:pPr lvl="1">
              <a:spcBef>
                <a:spcPts val="400"/>
              </a:spcBef>
            </a:pPr>
            <a:r>
              <a:rPr kumimoji="1" lang="en-US" altLang="ja-JP" dirty="0" err="1"/>
              <a:t>Egison</a:t>
            </a:r>
            <a:r>
              <a:rPr kumimoji="1" lang="ja-JP" altLang="en-US"/>
              <a:t>の構文の定式化と型付け規則の設計</a:t>
            </a:r>
            <a:endParaRPr kumimoji="1" lang="en-US" altLang="ja-JP" dirty="0"/>
          </a:p>
          <a:p>
            <a:pPr>
              <a:spcBef>
                <a:spcPts val="1200"/>
              </a:spcBef>
            </a:pPr>
            <a:r>
              <a:rPr kumimoji="1" lang="ja-JP" altLang="en-US"/>
              <a:t>型推論器の実装</a:t>
            </a:r>
            <a:endParaRPr kumimoji="1" lang="en-US" altLang="ja-JP" dirty="0"/>
          </a:p>
          <a:p>
            <a:pPr lvl="1">
              <a:spcBef>
                <a:spcPts val="400"/>
              </a:spcBef>
            </a:pPr>
            <a:r>
              <a:rPr kumimoji="1" lang="en-US" altLang="ja-JP" dirty="0" err="1"/>
              <a:t>Hindley</a:t>
            </a:r>
            <a:r>
              <a:rPr kumimoji="1" lang="en-US" altLang="ja-JP" dirty="0"/>
              <a:t>-Milner</a:t>
            </a:r>
            <a:r>
              <a:rPr kumimoji="1" lang="ja-JP" altLang="en-US"/>
              <a:t>型推論アルゴリズムを使った型推論器の実装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41B4626-BDDB-DC4E-9BA6-94A14E114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985909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14598035-9E30-4447-950C-6F93CE757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20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B3B4DBD-0F20-8A44-B405-024B4549BF46}"/>
              </a:ext>
            </a:extLst>
          </p:cNvPr>
          <p:cNvSpPr/>
          <p:nvPr/>
        </p:nvSpPr>
        <p:spPr>
          <a:xfrm>
            <a:off x="1206073" y="3499960"/>
            <a:ext cx="199432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B5879F0B-CFE6-4840-B6E9-71430EF58DEC}"/>
              </a:ext>
            </a:extLst>
          </p:cNvPr>
          <p:cNvSpPr/>
          <p:nvPr/>
        </p:nvSpPr>
        <p:spPr>
          <a:xfrm>
            <a:off x="2128346" y="2965892"/>
            <a:ext cx="3137337" cy="341611"/>
          </a:xfrm>
          <a:prstGeom prst="wedgeRoundRectCallout">
            <a:avLst>
              <a:gd name="adj1" fmla="val -51092"/>
              <a:gd name="adj2" fmla="val 102193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 err="1">
                <a:solidFill>
                  <a:schemeClr val="tx1"/>
                </a:solidFill>
                <a:latin typeface="+mn-ea"/>
              </a:rPr>
              <a:t>PrimitivePatternPattern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9A0CF7E-4A08-C54E-8202-37ADBA59B3E7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AC8A417-6371-C445-BE2D-A8036611B94B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883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93C92955-2376-7444-9AE0-729D25DA8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21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6375D7-F541-F449-982D-3DC02EB8FF0F}"/>
              </a:ext>
            </a:extLst>
          </p:cNvPr>
          <p:cNvSpPr/>
          <p:nvPr/>
        </p:nvSpPr>
        <p:spPr>
          <a:xfrm>
            <a:off x="1206074" y="3846802"/>
            <a:ext cx="1757844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0C1C826D-9441-F44A-AC5D-FE8ABC754831}"/>
              </a:ext>
            </a:extLst>
          </p:cNvPr>
          <p:cNvSpPr/>
          <p:nvPr/>
        </p:nvSpPr>
        <p:spPr>
          <a:xfrm>
            <a:off x="2128346" y="3312734"/>
            <a:ext cx="2751082" cy="341611"/>
          </a:xfrm>
          <a:prstGeom prst="wedgeRoundRectCallout">
            <a:avLst>
              <a:gd name="adj1" fmla="val -51626"/>
              <a:gd name="adj2" fmla="val 102193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 err="1">
                <a:solidFill>
                  <a:schemeClr val="tx1"/>
                </a:solidFill>
                <a:latin typeface="+mn-ea"/>
              </a:rPr>
              <a:t>PrimitiveDataPattern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F2249E5-6C37-AA40-B8CA-532D489E46E8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4EE8A54-FD07-724D-9FB0-947875C93D70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024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8E63312E-289D-F040-8AE8-C0C1A4CDC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22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1012376-5993-1D49-BFB9-CD301EE06CB7}"/>
              </a:ext>
            </a:extLst>
          </p:cNvPr>
          <p:cNvSpPr/>
          <p:nvPr/>
        </p:nvSpPr>
        <p:spPr>
          <a:xfrm>
            <a:off x="1206074" y="4201528"/>
            <a:ext cx="148194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1938C2A1-54B5-5C42-924A-17FBE8FDC3B2}"/>
              </a:ext>
            </a:extLst>
          </p:cNvPr>
          <p:cNvSpPr/>
          <p:nvPr/>
        </p:nvSpPr>
        <p:spPr>
          <a:xfrm>
            <a:off x="2128347" y="3667460"/>
            <a:ext cx="1655378" cy="341611"/>
          </a:xfrm>
          <a:prstGeom prst="wedgeRoundRectCallout">
            <a:avLst>
              <a:gd name="adj1" fmla="val -51626"/>
              <a:gd name="adj2" fmla="val 102193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マッチャー型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E0BDEE-6BC5-C943-826C-74470D00F504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430E697-3C07-5D4D-B0DB-A096FD618F84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4334BAD-5BAE-A14E-A5CC-369A4B6FB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1166" y="1882951"/>
            <a:ext cx="2790864" cy="79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06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8E63312E-289D-F040-8AE8-C0C1A4CDC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23</a:t>
            </a:fld>
            <a:endParaRPr lang="ja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E0BDEE-6BC5-C943-826C-74470D00F504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430E697-3C07-5D4D-B0DB-A096FD618F84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4334BAD-5BAE-A14E-A5CC-369A4B6FB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1166" y="1882951"/>
            <a:ext cx="2790864" cy="790333"/>
          </a:xfrm>
          <a:prstGeom prst="rect">
            <a:avLst/>
          </a:prstGeom>
        </p:spPr>
      </p:pic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71021A36-C9CB-C349-B641-E76F5FEC7713}"/>
              </a:ext>
            </a:extLst>
          </p:cNvPr>
          <p:cNvSpPr/>
          <p:nvPr/>
        </p:nvSpPr>
        <p:spPr>
          <a:xfrm>
            <a:off x="2368696" y="1397348"/>
            <a:ext cx="1068186" cy="462986"/>
          </a:xfrm>
          <a:prstGeom prst="wedgeRoundRectCallout">
            <a:avLst>
              <a:gd name="adj1" fmla="val -110428"/>
              <a:gd name="adj2" fmla="val 46866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型変数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7A28D26-6B2A-0247-91D9-42CA31EC5E24}"/>
              </a:ext>
            </a:extLst>
          </p:cNvPr>
          <p:cNvSpPr/>
          <p:nvPr/>
        </p:nvSpPr>
        <p:spPr>
          <a:xfrm>
            <a:off x="1426778" y="1742093"/>
            <a:ext cx="27589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AF9B841-FF94-644E-8034-F4AE2E793BDF}"/>
              </a:ext>
            </a:extLst>
          </p:cNvPr>
          <p:cNvSpPr/>
          <p:nvPr/>
        </p:nvSpPr>
        <p:spPr>
          <a:xfrm>
            <a:off x="7743495" y="2297310"/>
            <a:ext cx="275897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693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8E63312E-289D-F040-8AE8-C0C1A4CDC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9" y="1424946"/>
            <a:ext cx="4346682" cy="31519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9B49DC2-3FE0-654B-A2D2-122D93DF7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の型一覧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CDDDDC-E4D5-D14D-9562-AE27E1E4A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24</a:t>
            </a:fld>
            <a:endParaRPr lang="ja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E0BDEE-6BC5-C943-826C-74470D00F504}"/>
              </a:ext>
            </a:extLst>
          </p:cNvPr>
          <p:cNvSpPr txBox="1"/>
          <p:nvPr/>
        </p:nvSpPr>
        <p:spPr>
          <a:xfrm>
            <a:off x="4556234" y="128052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例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430E697-3C07-5D4D-B0DB-A096FD618F84}"/>
              </a:ext>
            </a:extLst>
          </p:cNvPr>
          <p:cNvSpPr/>
          <p:nvPr/>
        </p:nvSpPr>
        <p:spPr>
          <a:xfrm>
            <a:off x="4658382" y="1631732"/>
            <a:ext cx="4296432" cy="12927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71021A36-C9CB-C349-B641-E76F5FEC7713}"/>
              </a:ext>
            </a:extLst>
          </p:cNvPr>
          <p:cNvSpPr/>
          <p:nvPr/>
        </p:nvSpPr>
        <p:spPr>
          <a:xfrm>
            <a:off x="2399099" y="2924504"/>
            <a:ext cx="2086520" cy="1062073"/>
          </a:xfrm>
          <a:prstGeom prst="wedgeRoundRectCallout">
            <a:avLst>
              <a:gd name="adj1" fmla="val -67738"/>
              <a:gd name="adj2" fmla="val -129036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ユーザが</a:t>
            </a:r>
            <a:endParaRPr kumimoji="1" lang="en-US" altLang="ja-JP" sz="2000" dirty="0">
              <a:solidFill>
                <a:schemeClr val="tx1"/>
              </a:solidFill>
              <a:latin typeface="+mn-ea"/>
            </a:endParaRPr>
          </a:p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定義した</a:t>
            </a:r>
            <a:endParaRPr kumimoji="1" lang="en-US" altLang="ja-JP" sz="2000" dirty="0">
              <a:solidFill>
                <a:schemeClr val="tx1"/>
              </a:solidFill>
              <a:latin typeface="+mn-ea"/>
            </a:endParaRPr>
          </a:p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代数的データ型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7A28D26-6B2A-0247-91D9-42CA31EC5E24}"/>
              </a:ext>
            </a:extLst>
          </p:cNvPr>
          <p:cNvSpPr/>
          <p:nvPr/>
        </p:nvSpPr>
        <p:spPr>
          <a:xfrm>
            <a:off x="1820916" y="1742092"/>
            <a:ext cx="228601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87E5DD91-7C5E-B442-AB7B-AB4D4D64F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8484" y="2006525"/>
            <a:ext cx="4015311" cy="543185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2035ACBC-9E7E-F94D-92B7-4B4554415384}"/>
              </a:ext>
            </a:extLst>
          </p:cNvPr>
          <p:cNvSpPr/>
          <p:nvPr/>
        </p:nvSpPr>
        <p:spPr>
          <a:xfrm>
            <a:off x="7869617" y="2222938"/>
            <a:ext cx="864479" cy="31888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9397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557566-B9C2-BC4D-8BDB-AD97B71C5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型付け規則の読み方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4FC3FC-38E6-CE45-A063-261A7F07FF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25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D56F810-2772-E24F-B30D-C48073D53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3533427"/>
            <a:ext cx="8520600" cy="1044191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163EB9E-E5D4-424E-9B0E-C17CCFF4DEB9}"/>
              </a:ext>
            </a:extLst>
          </p:cNvPr>
          <p:cNvSpPr/>
          <p:nvPr/>
        </p:nvSpPr>
        <p:spPr>
          <a:xfrm>
            <a:off x="8007236" y="3883979"/>
            <a:ext cx="864479" cy="34308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036CD007-DBE9-6D48-A9B9-E5E41CF8D366}"/>
              </a:ext>
            </a:extLst>
          </p:cNvPr>
          <p:cNvSpPr/>
          <p:nvPr/>
        </p:nvSpPr>
        <p:spPr>
          <a:xfrm>
            <a:off x="7593837" y="2958041"/>
            <a:ext cx="1550163" cy="400110"/>
          </a:xfrm>
          <a:prstGeom prst="wedgeRoundRectCallout">
            <a:avLst>
              <a:gd name="adj1" fmla="val 7432"/>
              <a:gd name="adj2" fmla="val 175595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規則の名前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091D880-6B6C-644E-831F-2F4CB3AFB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903" y="1858425"/>
            <a:ext cx="2025869" cy="42401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8071D0-2453-0F49-8BCD-78FACDC3B7DF}"/>
              </a:ext>
            </a:extLst>
          </p:cNvPr>
          <p:cNvSpPr txBox="1"/>
          <p:nvPr/>
        </p:nvSpPr>
        <p:spPr>
          <a:xfrm>
            <a:off x="149381" y="2256120"/>
            <a:ext cx="4899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「環境</a:t>
            </a:r>
            <a:r>
              <a:rPr kumimoji="1" lang="en-US" altLang="ja-JP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Γ</a:t>
            </a:r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の下で項</a:t>
            </a:r>
            <a:r>
              <a:rPr kumimoji="1" lang="en-US" altLang="ja-JP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M </a:t>
            </a:r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に型</a:t>
            </a:r>
            <a:r>
              <a:rPr kumimoji="1" lang="en-US" altLang="ja-JP" sz="20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T </a:t>
            </a:r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が付く」と読む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3D35397-6978-4B44-9E5D-BC97BAF6E4EA}"/>
              </a:ext>
            </a:extLst>
          </p:cNvPr>
          <p:cNvSpPr/>
          <p:nvPr/>
        </p:nvSpPr>
        <p:spPr>
          <a:xfrm>
            <a:off x="413515" y="1862273"/>
            <a:ext cx="351114" cy="4021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86E3A811-1368-DB4C-87B6-BFDA1406233D}"/>
              </a:ext>
            </a:extLst>
          </p:cNvPr>
          <p:cNvSpPr/>
          <p:nvPr/>
        </p:nvSpPr>
        <p:spPr>
          <a:xfrm>
            <a:off x="1211232" y="1087977"/>
            <a:ext cx="2622502" cy="700196"/>
          </a:xfrm>
          <a:prstGeom prst="wedgeRoundRectCallout">
            <a:avLst>
              <a:gd name="adj1" fmla="val -67264"/>
              <a:gd name="adj2" fmla="val 57164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環境：定義されている</a:t>
            </a:r>
            <a:endParaRPr kumimoji="1" lang="en-US" altLang="ja-JP" sz="2000" dirty="0">
              <a:solidFill>
                <a:schemeClr val="tx1"/>
              </a:solidFill>
              <a:latin typeface="+mn-ea"/>
            </a:endParaRPr>
          </a:p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変数とその型のリスト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33C3EFE-5EF0-9B4B-87DF-320062F55ADB}"/>
              </a:ext>
            </a:extLst>
          </p:cNvPr>
          <p:cNvSpPr/>
          <p:nvPr/>
        </p:nvSpPr>
        <p:spPr>
          <a:xfrm>
            <a:off x="2090243" y="4132332"/>
            <a:ext cx="4176550" cy="34308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吹き出し 12">
            <a:extLst>
              <a:ext uri="{FF2B5EF4-FFF2-40B4-BE49-F238E27FC236}">
                <a16:creationId xmlns:a16="http://schemas.microsoft.com/office/drawing/2014/main" id="{B6BCA450-F915-A146-807C-13659C6D60BC}"/>
              </a:ext>
            </a:extLst>
          </p:cNvPr>
          <p:cNvSpPr/>
          <p:nvPr/>
        </p:nvSpPr>
        <p:spPr>
          <a:xfrm>
            <a:off x="6495174" y="4298365"/>
            <a:ext cx="820026" cy="400110"/>
          </a:xfrm>
          <a:prstGeom prst="wedgeRoundRectCallout">
            <a:avLst>
              <a:gd name="adj1" fmla="val -77162"/>
              <a:gd name="adj2" fmla="val -37181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結論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5C8B35C7-C2F2-484B-ABE9-E8543DA78E22}"/>
              </a:ext>
            </a:extLst>
          </p:cNvPr>
          <p:cNvSpPr/>
          <p:nvPr/>
        </p:nvSpPr>
        <p:spPr>
          <a:xfrm>
            <a:off x="409903" y="3608425"/>
            <a:ext cx="7557918" cy="40011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5D083FC3-3593-4340-A0A5-61A7620BF90D}"/>
              </a:ext>
            </a:extLst>
          </p:cNvPr>
          <p:cNvSpPr/>
          <p:nvPr/>
        </p:nvSpPr>
        <p:spPr>
          <a:xfrm>
            <a:off x="764628" y="3047718"/>
            <a:ext cx="3720881" cy="400110"/>
          </a:xfrm>
          <a:prstGeom prst="wedgeRoundRectCallout">
            <a:avLst>
              <a:gd name="adj1" fmla="val 35289"/>
              <a:gd name="adj2" fmla="val 86939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結論を導出するための前提条件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EFDA080-61A3-7842-8FA5-F5ACAD9B1AF6}"/>
              </a:ext>
            </a:extLst>
          </p:cNvPr>
          <p:cNvSpPr/>
          <p:nvPr/>
        </p:nvSpPr>
        <p:spPr>
          <a:xfrm>
            <a:off x="1247280" y="1856041"/>
            <a:ext cx="439630" cy="4021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37E210A9-3FDC-B64D-BE79-BD7DF9F4C9FB}"/>
              </a:ext>
            </a:extLst>
          </p:cNvPr>
          <p:cNvSpPr/>
          <p:nvPr/>
        </p:nvSpPr>
        <p:spPr>
          <a:xfrm>
            <a:off x="4269088" y="1548545"/>
            <a:ext cx="3421202" cy="443184"/>
          </a:xfrm>
          <a:prstGeom prst="wedgeRoundRectCallout">
            <a:avLst>
              <a:gd name="adj1" fmla="val -125097"/>
              <a:gd name="adj2" fmla="val 26927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項：だいたいプログラムのこと</a:t>
            </a:r>
          </a:p>
        </p:txBody>
      </p:sp>
    </p:spTree>
    <p:extLst>
      <p:ext uri="{BB962C8B-B14F-4D97-AF65-F5344CB8AC3E}">
        <p14:creationId xmlns:p14="http://schemas.microsoft.com/office/powerpoint/2010/main" val="3481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4877B63-8FA9-A447-B2E1-CE2BFFB78B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26</a:t>
            </a:fld>
            <a:endParaRPr lang="ja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FDC23F5-D435-E143-A005-AF0F085A5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445025"/>
            <a:ext cx="1778013" cy="613108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A9249BF-C3B6-634D-8AFF-89CCFBE22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1219457"/>
            <a:ext cx="3416952" cy="776580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FCF83A4-C530-A145-8D5F-7F6254B68C34}"/>
              </a:ext>
            </a:extLst>
          </p:cNvPr>
          <p:cNvSpPr txBox="1"/>
          <p:nvPr/>
        </p:nvSpPr>
        <p:spPr>
          <a:xfrm>
            <a:off x="319582" y="217164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使用例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ADD088C-00C1-BC4F-9FEF-B609B884B3DF}"/>
              </a:ext>
            </a:extLst>
          </p:cNvPr>
          <p:cNvSpPr/>
          <p:nvPr/>
        </p:nvSpPr>
        <p:spPr>
          <a:xfrm>
            <a:off x="413846" y="2522847"/>
            <a:ext cx="8194126" cy="21756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4B0AC7F-D582-8C44-BCAA-05E065D51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793" y="2692981"/>
            <a:ext cx="4136087" cy="841238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AA1F6B6E-4D5D-5242-8353-F78BBA7B7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94" y="3633747"/>
            <a:ext cx="5629824" cy="841238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337C548-8BD1-7841-8D55-A7179DE5C1DA}"/>
              </a:ext>
            </a:extLst>
          </p:cNvPr>
          <p:cNvSpPr/>
          <p:nvPr/>
        </p:nvSpPr>
        <p:spPr>
          <a:xfrm>
            <a:off x="551793" y="3131337"/>
            <a:ext cx="3059625" cy="34308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7608C39F-659E-174F-B4AE-F9C6728F1437}"/>
              </a:ext>
            </a:extLst>
          </p:cNvPr>
          <p:cNvSpPr/>
          <p:nvPr/>
        </p:nvSpPr>
        <p:spPr>
          <a:xfrm>
            <a:off x="4435464" y="1328669"/>
            <a:ext cx="3840317" cy="1140821"/>
          </a:xfrm>
          <a:prstGeom prst="wedgeRoundRectCallout">
            <a:avLst>
              <a:gd name="adj1" fmla="val -83649"/>
              <a:gd name="adj2" fmla="val 104503"/>
              <a:gd name="adj3" fmla="val 16667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前提条件なしで</a:t>
            </a:r>
            <a:endParaRPr kumimoji="1" lang="en-US" altLang="ja-JP" sz="2000" dirty="0">
              <a:solidFill>
                <a:schemeClr val="tx1"/>
              </a:solidFill>
              <a:latin typeface="+mn-ea"/>
            </a:endParaRPr>
          </a:p>
          <a:p>
            <a:r>
              <a:rPr kumimoji="1" lang="en-US" altLang="ja-JP" sz="2000" dirty="0">
                <a:solidFill>
                  <a:schemeClr val="tx1"/>
                </a:solidFill>
                <a:latin typeface="+mn-ea"/>
              </a:rPr>
              <a:t>“Hello” : String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が導出できたので</a:t>
            </a:r>
            <a:r>
              <a:rPr kumimoji="1" lang="en-US" altLang="ja-JP" sz="2000" dirty="0">
                <a:solidFill>
                  <a:schemeClr val="tx1"/>
                </a:solidFill>
                <a:latin typeface="+mn-ea"/>
              </a:rPr>
              <a:t>”Hello”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は</a:t>
            </a:r>
            <a:r>
              <a:rPr kumimoji="1" lang="en-US" altLang="ja-JP" sz="2000" dirty="0">
                <a:solidFill>
                  <a:schemeClr val="tx1"/>
                </a:solidFill>
                <a:latin typeface="+mn-ea"/>
              </a:rPr>
              <a:t>String</a:t>
            </a:r>
            <a:r>
              <a:rPr kumimoji="1" lang="ja-JP" altLang="en-US" sz="2000">
                <a:solidFill>
                  <a:schemeClr val="tx1"/>
                </a:solidFill>
                <a:latin typeface="+mn-ea"/>
              </a:rPr>
              <a:t>型だと言える</a:t>
            </a:r>
          </a:p>
        </p:txBody>
      </p:sp>
      <p:sp>
        <p:nvSpPr>
          <p:cNvPr id="16" name="タイトル 1">
            <a:extLst>
              <a:ext uri="{FF2B5EF4-FFF2-40B4-BE49-F238E27FC236}">
                <a16:creationId xmlns:a16="http://schemas.microsoft.com/office/drawing/2014/main" id="{ED4B7279-BE4E-E84C-A8CC-3F531CC44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2012" y="445025"/>
            <a:ext cx="3669286" cy="572700"/>
          </a:xfrm>
        </p:spPr>
        <p:txBody>
          <a:bodyPr/>
          <a:lstStyle/>
          <a:p>
            <a:r>
              <a:rPr kumimoji="1" lang="en-US" altLang="ja-JP" dirty="0"/>
              <a:t>(</a:t>
            </a:r>
            <a:r>
              <a:rPr kumimoji="1" lang="ja-JP" altLang="en-US"/>
              <a:t>文字列の型付け規則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243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EA88FBBC-362C-5A4B-A6B0-699A236B2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460325"/>
            <a:ext cx="1280617" cy="576278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640959-2E90-2A42-96C0-16BAA9C7E3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27</a:t>
            </a:fld>
            <a:endParaRPr lang="ja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E8AA47B-D05E-C949-B865-F293E4B74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65" y="1302250"/>
            <a:ext cx="7680805" cy="79456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E499CF-169E-D44E-A3D5-0541BA5F0B71}"/>
              </a:ext>
            </a:extLst>
          </p:cNvPr>
          <p:cNvSpPr txBox="1"/>
          <p:nvPr/>
        </p:nvSpPr>
        <p:spPr>
          <a:xfrm>
            <a:off x="319582" y="217164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使用例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DB98838-0F7F-5649-BAFC-393FED1E3DD5}"/>
              </a:ext>
            </a:extLst>
          </p:cNvPr>
          <p:cNvSpPr/>
          <p:nvPr/>
        </p:nvSpPr>
        <p:spPr>
          <a:xfrm>
            <a:off x="413846" y="2522847"/>
            <a:ext cx="8194126" cy="21756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9ED94A9C-E36B-544E-8C21-EF3E48688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028" y="3234483"/>
            <a:ext cx="8003607" cy="738428"/>
          </a:xfrm>
          <a:prstGeom prst="rect">
            <a:avLst/>
          </a:prstGeom>
        </p:spPr>
      </p:pic>
      <p:sp>
        <p:nvSpPr>
          <p:cNvPr id="9" name="タイトル 1">
            <a:extLst>
              <a:ext uri="{FF2B5EF4-FFF2-40B4-BE49-F238E27FC236}">
                <a16:creationId xmlns:a16="http://schemas.microsoft.com/office/drawing/2014/main" id="{291CB2AA-1364-114F-A5DF-4BC4DE6A2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058" y="445025"/>
            <a:ext cx="3669286" cy="572700"/>
          </a:xfrm>
        </p:spPr>
        <p:txBody>
          <a:bodyPr/>
          <a:lstStyle/>
          <a:p>
            <a:r>
              <a:rPr kumimoji="1" lang="en-US" altLang="ja-JP" dirty="0"/>
              <a:t>(if</a:t>
            </a:r>
            <a:r>
              <a:rPr kumimoji="1" lang="ja-JP" altLang="en-US"/>
              <a:t>式の型付け規則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7353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FDE77EB-8B6B-2B49-BBE3-2A27D52AD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28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5A4DFEB-7B56-8649-BC33-BFEE97690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445025"/>
            <a:ext cx="2145878" cy="61310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9B64912-5AEA-844A-8298-9F50A7655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247070"/>
            <a:ext cx="8127982" cy="763035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EA8DE00-B418-324D-8C13-AFBA136C06A6}"/>
              </a:ext>
            </a:extLst>
          </p:cNvPr>
          <p:cNvSpPr txBox="1"/>
          <p:nvPr/>
        </p:nvSpPr>
        <p:spPr>
          <a:xfrm>
            <a:off x="319582" y="217164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  <a:latin typeface="IPAexGothic" panose="020B0500000000000000" pitchFamily="34" charset="-128"/>
                <a:ea typeface="IPAexGothic" panose="020B0500000000000000" pitchFamily="34" charset="-128"/>
              </a:rPr>
              <a:t>使用例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EE4F0C8-9FD4-674A-845C-1EECC64C0F78}"/>
              </a:ext>
            </a:extLst>
          </p:cNvPr>
          <p:cNvSpPr/>
          <p:nvPr/>
        </p:nvSpPr>
        <p:spPr>
          <a:xfrm>
            <a:off x="413846" y="2522847"/>
            <a:ext cx="8194126" cy="21756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88211AA-5CBD-2B47-AEAB-B35F029FBE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35" y="3073045"/>
            <a:ext cx="8017747" cy="778422"/>
          </a:xfrm>
          <a:prstGeom prst="rect">
            <a:avLst/>
          </a:prstGeom>
        </p:spPr>
      </p:pic>
      <p:sp>
        <p:nvSpPr>
          <p:cNvPr id="10" name="タイトル 1">
            <a:extLst>
              <a:ext uri="{FF2B5EF4-FFF2-40B4-BE49-F238E27FC236}">
                <a16:creationId xmlns:a16="http://schemas.microsoft.com/office/drawing/2014/main" id="{0BC85306-713E-634C-A15B-7B30189CE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6548" y="445025"/>
            <a:ext cx="4739803" cy="572700"/>
          </a:xfrm>
        </p:spPr>
        <p:txBody>
          <a:bodyPr/>
          <a:lstStyle/>
          <a:p>
            <a:r>
              <a:rPr kumimoji="1" lang="en-US" altLang="ja-JP" dirty="0"/>
              <a:t>(lambda</a:t>
            </a:r>
            <a:r>
              <a:rPr kumimoji="1" lang="ja-JP" altLang="en-US"/>
              <a:t>抽象の型付け規則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632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F8DA1929-8952-6948-BCE9-AFC685DDF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42" y="553838"/>
            <a:ext cx="3659808" cy="354175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BABC041-88C2-CC49-AB02-2045F6AF5B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29</a:t>
            </a:fld>
            <a:endParaRPr lang="ja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0BDD5144-E106-2E48-91DD-49B360D1F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642" y="1339546"/>
            <a:ext cx="8374513" cy="1085250"/>
          </a:xfrm>
          <a:prstGeom prst="rect">
            <a:avLst/>
          </a:prstGeom>
        </p:spPr>
      </p:pic>
      <p:sp>
        <p:nvSpPr>
          <p:cNvPr id="10" name="四角形吹き出し 9">
            <a:extLst>
              <a:ext uri="{FF2B5EF4-FFF2-40B4-BE49-F238E27FC236}">
                <a16:creationId xmlns:a16="http://schemas.microsoft.com/office/drawing/2014/main" id="{BB6CFF9B-B64C-C64D-A5EA-D24BDD6FB4C1}"/>
              </a:ext>
            </a:extLst>
          </p:cNvPr>
          <p:cNvSpPr/>
          <p:nvPr/>
        </p:nvSpPr>
        <p:spPr>
          <a:xfrm>
            <a:off x="2037600" y="3423887"/>
            <a:ext cx="2808000" cy="964800"/>
          </a:xfrm>
          <a:prstGeom prst="wedgeRectCallout">
            <a:avLst>
              <a:gd name="adj1" fmla="val -19043"/>
              <a:gd name="adj2" fmla="val -147472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複雑すぎる</a:t>
            </a:r>
            <a:r>
              <a:rPr kumimoji="1" lang="en-US" altLang="ja-JP" sz="2800" dirty="0">
                <a:solidFill>
                  <a:schemeClr val="tx1"/>
                </a:solidFill>
              </a:rPr>
              <a:t>…</a:t>
            </a:r>
            <a:endParaRPr kumimoji="1" lang="ja-JP" alt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42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73F82E-FDE2-A84C-B172-FC52A0E6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に型をつけるインターン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1384DB-625E-F140-83D0-556D6ED66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型システムの設計</a:t>
            </a:r>
            <a:endParaRPr kumimoji="1" lang="en-US" altLang="ja-JP" dirty="0"/>
          </a:p>
          <a:p>
            <a:pPr lvl="1">
              <a:spcBef>
                <a:spcPts val="400"/>
              </a:spcBef>
            </a:pPr>
            <a:r>
              <a:rPr kumimoji="1" lang="en-US" altLang="ja-JP" dirty="0" err="1"/>
              <a:t>Egison</a:t>
            </a:r>
            <a:r>
              <a:rPr kumimoji="1" lang="ja-JP" altLang="en-US"/>
              <a:t>の構文の定式化と型付け規則の設計</a:t>
            </a:r>
            <a:endParaRPr kumimoji="1" lang="en-US" altLang="ja-JP" dirty="0"/>
          </a:p>
          <a:p>
            <a:pPr>
              <a:spcBef>
                <a:spcPts val="1200"/>
              </a:spcBef>
            </a:pPr>
            <a:r>
              <a:rPr kumimoji="1" lang="ja-JP" altLang="en-US">
                <a:solidFill>
                  <a:schemeClr val="accent4"/>
                </a:solidFill>
              </a:rPr>
              <a:t>型推論器の実装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pPr lvl="1">
              <a:spcBef>
                <a:spcPts val="400"/>
              </a:spcBef>
            </a:pPr>
            <a:r>
              <a:rPr kumimoji="1" lang="en-US" altLang="ja-JP" dirty="0" err="1">
                <a:solidFill>
                  <a:schemeClr val="accent4"/>
                </a:solidFill>
              </a:rPr>
              <a:t>Hindley</a:t>
            </a:r>
            <a:r>
              <a:rPr kumimoji="1" lang="en-US" altLang="ja-JP" dirty="0">
                <a:solidFill>
                  <a:schemeClr val="accent4"/>
                </a:solidFill>
              </a:rPr>
              <a:t>-Milner</a:t>
            </a:r>
            <a:r>
              <a:rPr kumimoji="1" lang="ja-JP" altLang="en-US">
                <a:solidFill>
                  <a:schemeClr val="accent4"/>
                </a:solidFill>
              </a:rPr>
              <a:t>型推論アルゴリズムを使った型推論器の実装</a:t>
            </a:r>
            <a:endParaRPr kumimoji="1" lang="en-US" altLang="ja-JP" dirty="0">
              <a:solidFill>
                <a:schemeClr val="accent4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41B4626-BDDB-DC4E-9BA6-94A14E114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12497161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E9F7F0-F1F7-6B42-9F9B-97E80B66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代数的データ型に対するパターンの例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6CBCEB-6633-E648-8897-2CEA951C25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30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D0825CA-45F2-FD4A-95DF-905CE6614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456318"/>
            <a:ext cx="8763496" cy="2836901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BE4E52D-F4FF-544F-98CE-EE2AAA75AAAF}"/>
              </a:ext>
            </a:extLst>
          </p:cNvPr>
          <p:cNvSpPr/>
          <p:nvPr/>
        </p:nvSpPr>
        <p:spPr>
          <a:xfrm>
            <a:off x="2034426" y="3212237"/>
            <a:ext cx="3964930" cy="50111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四角形吹き出し 6">
            <a:extLst>
              <a:ext uri="{FF2B5EF4-FFF2-40B4-BE49-F238E27FC236}">
                <a16:creationId xmlns:a16="http://schemas.microsoft.com/office/drawing/2014/main" id="{01486EDD-DAD4-F84A-9B3A-F539F9B3E0D8}"/>
              </a:ext>
            </a:extLst>
          </p:cNvPr>
          <p:cNvSpPr/>
          <p:nvPr/>
        </p:nvSpPr>
        <p:spPr>
          <a:xfrm>
            <a:off x="2539208" y="4481167"/>
            <a:ext cx="1798615" cy="378850"/>
          </a:xfrm>
          <a:prstGeom prst="wedgeRectCallout">
            <a:avLst>
              <a:gd name="adj1" fmla="val 48185"/>
              <a:gd name="adj2" fmla="val -253580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Pattern </a:t>
            </a:r>
            <a:r>
              <a:rPr kumimoji="1" lang="en-US" altLang="ja-JP" sz="2000" dirty="0" err="1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PairII</a:t>
            </a:r>
            <a:endParaRPr kumimoji="1" lang="ja-JP" altLang="en-US" sz="2000">
              <a:solidFill>
                <a:schemeClr val="tx1"/>
              </a:solidFill>
              <a:latin typeface="IPAexGothic" panose="020B0500000000000000" pitchFamily="34" charset="-128"/>
              <a:ea typeface="IPAexGothic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25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D037BB-31E6-2240-BB23-1C9AE2045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205" y="437142"/>
            <a:ext cx="4850850" cy="572700"/>
          </a:xfrm>
        </p:spPr>
        <p:txBody>
          <a:bodyPr/>
          <a:lstStyle/>
          <a:p>
            <a:r>
              <a:rPr kumimoji="1" lang="ja-JP" altLang="en-US"/>
              <a:t>は何故複雑になったのか</a:t>
            </a:r>
            <a:r>
              <a:rPr kumimoji="1" lang="en-US" altLang="ja-JP" dirty="0"/>
              <a:t>?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A15D7B-773F-B74A-A5BD-5FEE89953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454955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/>
              <a:t>非線形パターンが原因でパターン中の変数の有効範囲が複雑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0E94E5-C170-4F4D-B8D1-9C2FB4ACD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31</a:t>
            </a:fld>
            <a:endParaRPr lang="ja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E8970EC-68CD-4349-8C97-B59B0C4B9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42" y="553838"/>
            <a:ext cx="3659808" cy="354175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44C2C695-30EB-4B44-9FB0-83FC8BFAA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52" y="2726151"/>
            <a:ext cx="7732986" cy="378850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12C1CEC-2F13-0E46-B9F5-3307DFB2B1CC}"/>
              </a:ext>
            </a:extLst>
          </p:cNvPr>
          <p:cNvSpPr/>
          <p:nvPr/>
        </p:nvSpPr>
        <p:spPr>
          <a:xfrm>
            <a:off x="3697013" y="2726151"/>
            <a:ext cx="465084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四角形吹き出し 11">
            <a:extLst>
              <a:ext uri="{FF2B5EF4-FFF2-40B4-BE49-F238E27FC236}">
                <a16:creationId xmlns:a16="http://schemas.microsoft.com/office/drawing/2014/main" id="{8695C8B6-25A6-4047-939D-5C5C303E0B1C}"/>
              </a:ext>
            </a:extLst>
          </p:cNvPr>
          <p:cNvSpPr/>
          <p:nvPr/>
        </p:nvSpPr>
        <p:spPr>
          <a:xfrm>
            <a:off x="2293883" y="3463317"/>
            <a:ext cx="1077640" cy="378850"/>
          </a:xfrm>
          <a:prstGeom prst="wedgeRectCallout">
            <a:avLst>
              <a:gd name="adj1" fmla="val 67846"/>
              <a:gd name="adj2" fmla="val -159390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x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の宣言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2F152C2-9054-554F-9B2B-D486EE5A4F30}"/>
              </a:ext>
            </a:extLst>
          </p:cNvPr>
          <p:cNvSpPr/>
          <p:nvPr/>
        </p:nvSpPr>
        <p:spPr>
          <a:xfrm>
            <a:off x="4331577" y="2732734"/>
            <a:ext cx="398081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四角形吹き出し 13">
            <a:extLst>
              <a:ext uri="{FF2B5EF4-FFF2-40B4-BE49-F238E27FC236}">
                <a16:creationId xmlns:a16="http://schemas.microsoft.com/office/drawing/2014/main" id="{589EFFFF-9FFE-7145-AADF-E41FCAF09249}"/>
              </a:ext>
            </a:extLst>
          </p:cNvPr>
          <p:cNvSpPr/>
          <p:nvPr/>
        </p:nvSpPr>
        <p:spPr>
          <a:xfrm>
            <a:off x="3371523" y="4011058"/>
            <a:ext cx="1127562" cy="378850"/>
          </a:xfrm>
          <a:prstGeom prst="wedgeRectCallout">
            <a:avLst>
              <a:gd name="adj1" fmla="val 49766"/>
              <a:gd name="adj2" fmla="val -292555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x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の使用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BCE21140-482F-5049-ADAD-61428B1E8AA1}"/>
              </a:ext>
            </a:extLst>
          </p:cNvPr>
          <p:cNvSpPr/>
          <p:nvPr/>
        </p:nvSpPr>
        <p:spPr>
          <a:xfrm>
            <a:off x="7373171" y="2737394"/>
            <a:ext cx="398081" cy="33895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四角形吹き出し 15">
            <a:extLst>
              <a:ext uri="{FF2B5EF4-FFF2-40B4-BE49-F238E27FC236}">
                <a16:creationId xmlns:a16="http://schemas.microsoft.com/office/drawing/2014/main" id="{DFE04562-6B2E-2241-B609-D686A78335F1}"/>
              </a:ext>
            </a:extLst>
          </p:cNvPr>
          <p:cNvSpPr/>
          <p:nvPr/>
        </p:nvSpPr>
        <p:spPr>
          <a:xfrm>
            <a:off x="6444649" y="4015718"/>
            <a:ext cx="1127562" cy="378850"/>
          </a:xfrm>
          <a:prstGeom prst="wedgeRectCallout">
            <a:avLst>
              <a:gd name="adj1" fmla="val 49766"/>
              <a:gd name="adj2" fmla="val -292555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x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の使用</a:t>
            </a: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3BA9121B-ECDE-AE47-8A01-8A88E0C55392}"/>
              </a:ext>
            </a:extLst>
          </p:cNvPr>
          <p:cNvCxnSpPr>
            <a:stCxn id="10" idx="2"/>
          </p:cNvCxnSpPr>
          <p:nvPr/>
        </p:nvCxnSpPr>
        <p:spPr>
          <a:xfrm>
            <a:off x="4300045" y="3105001"/>
            <a:ext cx="3551183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四角形吹き出し 18">
            <a:extLst>
              <a:ext uri="{FF2B5EF4-FFF2-40B4-BE49-F238E27FC236}">
                <a16:creationId xmlns:a16="http://schemas.microsoft.com/office/drawing/2014/main" id="{A38A7962-A84F-F24B-A013-4A950EA05C5B}"/>
              </a:ext>
            </a:extLst>
          </p:cNvPr>
          <p:cNvSpPr/>
          <p:nvPr/>
        </p:nvSpPr>
        <p:spPr>
          <a:xfrm>
            <a:off x="4729658" y="4621184"/>
            <a:ext cx="1655376" cy="378850"/>
          </a:xfrm>
          <a:prstGeom prst="wedgeRectCallout">
            <a:avLst>
              <a:gd name="adj1" fmla="val 14589"/>
              <a:gd name="adj2" fmla="val -450689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x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の有効範囲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87DBCA7E-22A3-9141-AA1D-7EF243570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52" y="1584478"/>
            <a:ext cx="6273129" cy="101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00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0E94E5-C170-4F4D-B8D1-9C2FB4ACD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32</a:t>
            </a:fld>
            <a:endParaRPr lang="ja" altLang="en-US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FBBBB484-428F-9349-ACF7-3B18DF317919}"/>
              </a:ext>
            </a:extLst>
          </p:cNvPr>
          <p:cNvSpPr txBox="1">
            <a:spLocks/>
          </p:cNvSpPr>
          <p:nvPr/>
        </p:nvSpPr>
        <p:spPr>
          <a:xfrm>
            <a:off x="3863205" y="437142"/>
            <a:ext cx="16231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IPAexGothic" panose="020B0500000000000000" pitchFamily="34" charset="-128"/>
                <a:ea typeface="IPAexGothic" panose="020B0500000000000000" pitchFamily="34" charset="-128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kumimoji="1" lang="ja-JP" altLang="en-US"/>
              <a:t>の気持ち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90C3220-F8B4-6340-BAD9-2B0D8ACC8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42" y="553838"/>
            <a:ext cx="3659808" cy="35417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9D118E42-945F-FA4E-A1AD-F4B0A5E66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892" y="1962333"/>
            <a:ext cx="1397000" cy="39184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A13A0B91-5DF0-F74B-A0D8-64A9C2D76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223" y="2843001"/>
            <a:ext cx="1322463" cy="391841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C5872D7A-CE5C-294C-B8B2-F9D2A40C8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240" y="3884340"/>
            <a:ext cx="497965" cy="39184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AB498D75-7625-AB42-B682-694F9DAA1A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3581" y="3873448"/>
            <a:ext cx="470209" cy="391841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321DC1A-AEED-2C4A-BBA7-F42265BB38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1887" y="3884340"/>
            <a:ext cx="442635" cy="391841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8BFD386-47BE-AF48-9C80-67D9878A0BD3}"/>
              </a:ext>
            </a:extLst>
          </p:cNvPr>
          <p:cNvSpPr txBox="1"/>
          <p:nvPr/>
        </p:nvSpPr>
        <p:spPr>
          <a:xfrm>
            <a:off x="298390" y="1351003"/>
            <a:ext cx="7366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抽象構文木を深さ優先探索しながら環境に変数を追加していく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1AFDDD2-ECF7-E44D-80E4-621EB489F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0168" y="2823412"/>
            <a:ext cx="1322463" cy="391841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2560614-0ACD-0C4B-A7F5-56484DE252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7526" y="3873447"/>
            <a:ext cx="470209" cy="391841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F82C42F-D721-C347-859B-A961DC06D184}"/>
              </a:ext>
            </a:extLst>
          </p:cNvPr>
          <p:cNvCxnSpPr>
            <a:endCxn id="10" idx="0"/>
          </p:cNvCxnSpPr>
          <p:nvPr/>
        </p:nvCxnSpPr>
        <p:spPr>
          <a:xfrm flipH="1">
            <a:off x="2037455" y="2354174"/>
            <a:ext cx="508676" cy="488827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465551D1-6C5A-BD4A-B9A9-90179054E4AD}"/>
              </a:ext>
            </a:extLst>
          </p:cNvPr>
          <p:cNvCxnSpPr>
            <a:endCxn id="11" idx="0"/>
          </p:cNvCxnSpPr>
          <p:nvPr/>
        </p:nvCxnSpPr>
        <p:spPr>
          <a:xfrm flipH="1">
            <a:off x="1376223" y="3215253"/>
            <a:ext cx="373749" cy="669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028B03AC-0932-1048-8FF3-5BE54BA2C3D7}"/>
              </a:ext>
            </a:extLst>
          </p:cNvPr>
          <p:cNvCxnSpPr>
            <a:endCxn id="12" idx="0"/>
          </p:cNvCxnSpPr>
          <p:nvPr/>
        </p:nvCxnSpPr>
        <p:spPr>
          <a:xfrm>
            <a:off x="2546131" y="3225048"/>
            <a:ext cx="152555" cy="648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36B9F0D7-72BF-D74A-9068-BE3DC7D8E86A}"/>
              </a:ext>
            </a:extLst>
          </p:cNvPr>
          <p:cNvCxnSpPr/>
          <p:nvPr/>
        </p:nvCxnSpPr>
        <p:spPr>
          <a:xfrm flipH="1">
            <a:off x="3879009" y="3215253"/>
            <a:ext cx="373749" cy="669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16A709E1-ABC4-3F47-A438-C60F741B0FF8}"/>
              </a:ext>
            </a:extLst>
          </p:cNvPr>
          <p:cNvCxnSpPr/>
          <p:nvPr/>
        </p:nvCxnSpPr>
        <p:spPr>
          <a:xfrm>
            <a:off x="4872238" y="3215253"/>
            <a:ext cx="152555" cy="648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87F743CA-4840-344F-9294-6B36F45C9BB3}"/>
              </a:ext>
            </a:extLst>
          </p:cNvPr>
          <p:cNvCxnSpPr>
            <a:endCxn id="15" idx="0"/>
          </p:cNvCxnSpPr>
          <p:nvPr/>
        </p:nvCxnSpPr>
        <p:spPr>
          <a:xfrm>
            <a:off x="3760168" y="2354174"/>
            <a:ext cx="661232" cy="469238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図 26">
            <a:extLst>
              <a:ext uri="{FF2B5EF4-FFF2-40B4-BE49-F238E27FC236}">
                <a16:creationId xmlns:a16="http://schemas.microsoft.com/office/drawing/2014/main" id="{00C4AA8C-903A-A84C-808F-B846FF6F14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2558" y="2006185"/>
            <a:ext cx="281077" cy="281077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28184269-5347-FA4D-8C4D-F4AF2692FC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494" y="4510637"/>
            <a:ext cx="1447923" cy="284413"/>
          </a:xfrm>
          <a:prstGeom prst="rect">
            <a:avLst/>
          </a:prstGeom>
          <a:noFill/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0FFF4503-F9BA-3544-BA9C-1014322C80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53464" y="4521847"/>
            <a:ext cx="2923190" cy="281076"/>
          </a:xfrm>
          <a:prstGeom prst="rect">
            <a:avLst/>
          </a:prstGeom>
        </p:spPr>
      </p:pic>
      <p:sp>
        <p:nvSpPr>
          <p:cNvPr id="30" name="四角形吹き出し 29">
            <a:extLst>
              <a:ext uri="{FF2B5EF4-FFF2-40B4-BE49-F238E27FC236}">
                <a16:creationId xmlns:a16="http://schemas.microsoft.com/office/drawing/2014/main" id="{EB3B0B97-A185-7F4E-87CC-E5755F68EE01}"/>
              </a:ext>
            </a:extLst>
          </p:cNvPr>
          <p:cNvSpPr/>
          <p:nvPr/>
        </p:nvSpPr>
        <p:spPr>
          <a:xfrm>
            <a:off x="794936" y="1937504"/>
            <a:ext cx="955035" cy="372252"/>
          </a:xfrm>
          <a:prstGeom prst="wedgeRectCallout">
            <a:avLst>
              <a:gd name="adj1" fmla="val 126363"/>
              <a:gd name="adj2" fmla="val 1591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471D5E2-2561-414C-B366-2A646CC720BF}"/>
              </a:ext>
            </a:extLst>
          </p:cNvPr>
          <p:cNvSpPr txBox="1"/>
          <p:nvPr/>
        </p:nvSpPr>
        <p:spPr>
          <a:xfrm>
            <a:off x="794937" y="192331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環境</a:t>
            </a:r>
            <a:r>
              <a:rPr kumimoji="1" lang="en-US" altLang="ja-JP" sz="2000" dirty="0"/>
              <a:t>:</a:t>
            </a:r>
            <a:endParaRPr kumimoji="1" lang="ja-JP" altLang="en-US" sz="2000"/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5BCCE048-D4D0-604E-A7F2-5647DA3AD8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679" y="2576545"/>
            <a:ext cx="281077" cy="281077"/>
          </a:xfrm>
          <a:prstGeom prst="rect">
            <a:avLst/>
          </a:prstGeom>
        </p:spPr>
      </p:pic>
      <p:sp>
        <p:nvSpPr>
          <p:cNvPr id="33" name="四角形吹き出し 32">
            <a:extLst>
              <a:ext uri="{FF2B5EF4-FFF2-40B4-BE49-F238E27FC236}">
                <a16:creationId xmlns:a16="http://schemas.microsoft.com/office/drawing/2014/main" id="{2399054C-1265-F241-856C-3655C3F3DE90}"/>
              </a:ext>
            </a:extLst>
          </p:cNvPr>
          <p:cNvSpPr/>
          <p:nvPr/>
        </p:nvSpPr>
        <p:spPr>
          <a:xfrm>
            <a:off x="65057" y="2507864"/>
            <a:ext cx="955035" cy="372252"/>
          </a:xfrm>
          <a:prstGeom prst="wedgeRectCallout">
            <a:avLst>
              <a:gd name="adj1" fmla="val 83443"/>
              <a:gd name="adj2" fmla="val 9214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B375D6B-0D96-9740-83E8-815826C01BEB}"/>
              </a:ext>
            </a:extLst>
          </p:cNvPr>
          <p:cNvSpPr txBox="1"/>
          <p:nvPr/>
        </p:nvSpPr>
        <p:spPr>
          <a:xfrm>
            <a:off x="65058" y="249367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環境</a:t>
            </a:r>
            <a:r>
              <a:rPr kumimoji="1" lang="en-US" altLang="ja-JP" sz="2000" dirty="0"/>
              <a:t>:</a:t>
            </a:r>
            <a:endParaRPr kumimoji="1" lang="ja-JP" altLang="en-US" sz="2000"/>
          </a:p>
        </p:txBody>
      </p:sp>
      <p:sp>
        <p:nvSpPr>
          <p:cNvPr id="35" name="四角形吹き出し 34">
            <a:extLst>
              <a:ext uri="{FF2B5EF4-FFF2-40B4-BE49-F238E27FC236}">
                <a16:creationId xmlns:a16="http://schemas.microsoft.com/office/drawing/2014/main" id="{0B625C61-3412-1447-8771-7DAF85F47848}"/>
              </a:ext>
            </a:extLst>
          </p:cNvPr>
          <p:cNvSpPr/>
          <p:nvPr/>
        </p:nvSpPr>
        <p:spPr>
          <a:xfrm>
            <a:off x="496238" y="4451168"/>
            <a:ext cx="1541217" cy="372252"/>
          </a:xfrm>
          <a:prstGeom prst="wedgeRectCallout">
            <a:avLst>
              <a:gd name="adj1" fmla="val 13884"/>
              <a:gd name="adj2" fmla="val -9843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7A8E52C7-86C5-2544-A0B1-38C3940883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4931" y="4536560"/>
            <a:ext cx="1447923" cy="284413"/>
          </a:xfrm>
          <a:prstGeom prst="rect">
            <a:avLst/>
          </a:prstGeom>
          <a:noFill/>
        </p:spPr>
      </p:pic>
      <p:sp>
        <p:nvSpPr>
          <p:cNvPr id="37" name="四角形吹き出し 36">
            <a:extLst>
              <a:ext uri="{FF2B5EF4-FFF2-40B4-BE49-F238E27FC236}">
                <a16:creationId xmlns:a16="http://schemas.microsoft.com/office/drawing/2014/main" id="{788989E8-8210-504F-8227-A2CB7F5EBE72}"/>
              </a:ext>
            </a:extLst>
          </p:cNvPr>
          <p:cNvSpPr/>
          <p:nvPr/>
        </p:nvSpPr>
        <p:spPr>
          <a:xfrm>
            <a:off x="2345675" y="4477091"/>
            <a:ext cx="1541217" cy="372252"/>
          </a:xfrm>
          <a:prstGeom prst="wedgeRectCallout">
            <a:avLst>
              <a:gd name="adj1" fmla="val -22941"/>
              <a:gd name="adj2" fmla="val -1132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14C35FB8-9D3C-5E46-9BD9-7CB99C43DA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84693" y="2346731"/>
            <a:ext cx="1447923" cy="284413"/>
          </a:xfrm>
          <a:prstGeom prst="rect">
            <a:avLst/>
          </a:prstGeom>
          <a:noFill/>
        </p:spPr>
      </p:pic>
      <p:sp>
        <p:nvSpPr>
          <p:cNvPr id="39" name="四角形吹き出し 38">
            <a:extLst>
              <a:ext uri="{FF2B5EF4-FFF2-40B4-BE49-F238E27FC236}">
                <a16:creationId xmlns:a16="http://schemas.microsoft.com/office/drawing/2014/main" id="{53472324-3D78-AE42-9100-C4C9036F5C6C}"/>
              </a:ext>
            </a:extLst>
          </p:cNvPr>
          <p:cNvSpPr/>
          <p:nvPr/>
        </p:nvSpPr>
        <p:spPr>
          <a:xfrm>
            <a:off x="5635437" y="2287262"/>
            <a:ext cx="1541217" cy="372252"/>
          </a:xfrm>
          <a:prstGeom prst="wedgeRectCallout">
            <a:avLst>
              <a:gd name="adj1" fmla="val -85851"/>
              <a:gd name="adj2" fmla="val 13449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四角形吹き出し 39">
            <a:extLst>
              <a:ext uri="{FF2B5EF4-FFF2-40B4-BE49-F238E27FC236}">
                <a16:creationId xmlns:a16="http://schemas.microsoft.com/office/drawing/2014/main" id="{C6E96863-AB3D-6844-9052-FEB7B0091245}"/>
              </a:ext>
            </a:extLst>
          </p:cNvPr>
          <p:cNvSpPr/>
          <p:nvPr/>
        </p:nvSpPr>
        <p:spPr>
          <a:xfrm>
            <a:off x="4209426" y="4451168"/>
            <a:ext cx="2967228" cy="372252"/>
          </a:xfrm>
          <a:prstGeom prst="wedgeRectCallout">
            <a:avLst>
              <a:gd name="adj1" fmla="val -53972"/>
              <a:gd name="adj2" fmla="val -1132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FE6BD61A-6F3D-1A4C-BA65-96869C8908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24761" y="3779982"/>
            <a:ext cx="2923190" cy="281076"/>
          </a:xfrm>
          <a:prstGeom prst="rect">
            <a:avLst/>
          </a:prstGeom>
        </p:spPr>
      </p:pic>
      <p:sp>
        <p:nvSpPr>
          <p:cNvPr id="42" name="四角形吹き出し 41">
            <a:extLst>
              <a:ext uri="{FF2B5EF4-FFF2-40B4-BE49-F238E27FC236}">
                <a16:creationId xmlns:a16="http://schemas.microsoft.com/office/drawing/2014/main" id="{040B6BAF-EF81-0343-85AC-56DF1B3C9B04}"/>
              </a:ext>
            </a:extLst>
          </p:cNvPr>
          <p:cNvSpPr/>
          <p:nvPr/>
        </p:nvSpPr>
        <p:spPr>
          <a:xfrm>
            <a:off x="5780723" y="3709303"/>
            <a:ext cx="2967228" cy="372252"/>
          </a:xfrm>
          <a:prstGeom prst="wedgeRectCallout">
            <a:avLst>
              <a:gd name="adj1" fmla="val -65395"/>
              <a:gd name="adj2" fmla="val 4344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45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31" grpId="0"/>
      <p:bldP spid="31" grpId="1"/>
      <p:bldP spid="33" grpId="0" animBg="1"/>
      <p:bldP spid="33" grpId="1" animBg="1"/>
      <p:bldP spid="34" grpId="0"/>
      <p:bldP spid="34" grpId="1"/>
      <p:bldP spid="35" grpId="0" animBg="1"/>
      <p:bldP spid="35" grpId="1" animBg="1"/>
      <p:bldP spid="37" grpId="0" animBg="1"/>
      <p:bldP spid="37" grpId="1" animBg="1"/>
      <p:bldP spid="39" grpId="0" animBg="1"/>
      <p:bldP spid="39" grpId="1" animBg="1"/>
      <p:bldP spid="40" grpId="0" animBg="1"/>
      <p:bldP spid="40" grpId="1" animBg="1"/>
      <p:bldP spid="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0E94E5-C170-4F4D-B8D1-9C2FB4ACD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33</a:t>
            </a:fld>
            <a:endParaRPr lang="ja" altLang="en-US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FBBBB484-428F-9349-ACF7-3B18DF317919}"/>
              </a:ext>
            </a:extLst>
          </p:cNvPr>
          <p:cNvSpPr txBox="1">
            <a:spLocks/>
          </p:cNvSpPr>
          <p:nvPr/>
        </p:nvSpPr>
        <p:spPr>
          <a:xfrm>
            <a:off x="3863205" y="437142"/>
            <a:ext cx="16231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IPAexGothic" panose="020B0500000000000000" pitchFamily="34" charset="-128"/>
                <a:ea typeface="IPAexGothic" panose="020B0500000000000000" pitchFamily="34" charset="-128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kumimoji="1" lang="ja-JP" altLang="en-US"/>
              <a:t>の気持ち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90C3220-F8B4-6340-BAD9-2B0D8ACC8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42" y="553838"/>
            <a:ext cx="3659808" cy="35417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9D118E42-945F-FA4E-A1AD-F4B0A5E66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892" y="1962333"/>
            <a:ext cx="1397000" cy="39184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A13A0B91-5DF0-F74B-A0D8-64A9C2D76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223" y="2843001"/>
            <a:ext cx="1322463" cy="391841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C5872D7A-CE5C-294C-B8B2-F9D2A40C8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240" y="3884340"/>
            <a:ext cx="497965" cy="39184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AB498D75-7625-AB42-B682-694F9DAA1A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3581" y="3873448"/>
            <a:ext cx="470209" cy="391841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321DC1A-AEED-2C4A-BBA7-F42265BB38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1887" y="3884340"/>
            <a:ext cx="442635" cy="391841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8BFD386-47BE-AF48-9C80-67D9878A0BD3}"/>
              </a:ext>
            </a:extLst>
          </p:cNvPr>
          <p:cNvSpPr txBox="1"/>
          <p:nvPr/>
        </p:nvSpPr>
        <p:spPr>
          <a:xfrm>
            <a:off x="298390" y="1351003"/>
            <a:ext cx="7366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抽象構文木を深さ優先探索しながら環境に変数を追加していく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1AFDDD2-ECF7-E44D-80E4-621EB489F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0168" y="2823412"/>
            <a:ext cx="1322463" cy="391841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2560614-0ACD-0C4B-A7F5-56484DE252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7526" y="3873447"/>
            <a:ext cx="470209" cy="391841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F82C42F-D721-C347-859B-A961DC06D184}"/>
              </a:ext>
            </a:extLst>
          </p:cNvPr>
          <p:cNvCxnSpPr>
            <a:endCxn id="10" idx="0"/>
          </p:cNvCxnSpPr>
          <p:nvPr/>
        </p:nvCxnSpPr>
        <p:spPr>
          <a:xfrm flipH="1">
            <a:off x="2037455" y="2354174"/>
            <a:ext cx="508676" cy="488827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465551D1-6C5A-BD4A-B9A9-90179054E4AD}"/>
              </a:ext>
            </a:extLst>
          </p:cNvPr>
          <p:cNvCxnSpPr>
            <a:endCxn id="11" idx="0"/>
          </p:cNvCxnSpPr>
          <p:nvPr/>
        </p:nvCxnSpPr>
        <p:spPr>
          <a:xfrm flipH="1">
            <a:off x="1376223" y="3215253"/>
            <a:ext cx="373749" cy="669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028B03AC-0932-1048-8FF3-5BE54BA2C3D7}"/>
              </a:ext>
            </a:extLst>
          </p:cNvPr>
          <p:cNvCxnSpPr>
            <a:endCxn id="12" idx="0"/>
          </p:cNvCxnSpPr>
          <p:nvPr/>
        </p:nvCxnSpPr>
        <p:spPr>
          <a:xfrm>
            <a:off x="2546131" y="3225048"/>
            <a:ext cx="152555" cy="648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36B9F0D7-72BF-D74A-9068-BE3DC7D8E86A}"/>
              </a:ext>
            </a:extLst>
          </p:cNvPr>
          <p:cNvCxnSpPr/>
          <p:nvPr/>
        </p:nvCxnSpPr>
        <p:spPr>
          <a:xfrm flipH="1">
            <a:off x="3879009" y="3215253"/>
            <a:ext cx="373749" cy="669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16A709E1-ABC4-3F47-A438-C60F741B0FF8}"/>
              </a:ext>
            </a:extLst>
          </p:cNvPr>
          <p:cNvCxnSpPr/>
          <p:nvPr/>
        </p:nvCxnSpPr>
        <p:spPr>
          <a:xfrm>
            <a:off x="4872238" y="3215253"/>
            <a:ext cx="152555" cy="648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87F743CA-4840-344F-9294-6B36F45C9BB3}"/>
              </a:ext>
            </a:extLst>
          </p:cNvPr>
          <p:cNvCxnSpPr>
            <a:endCxn id="15" idx="0"/>
          </p:cNvCxnSpPr>
          <p:nvPr/>
        </p:nvCxnSpPr>
        <p:spPr>
          <a:xfrm>
            <a:off x="3760168" y="2354174"/>
            <a:ext cx="661232" cy="469238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図 26">
            <a:extLst>
              <a:ext uri="{FF2B5EF4-FFF2-40B4-BE49-F238E27FC236}">
                <a16:creationId xmlns:a16="http://schemas.microsoft.com/office/drawing/2014/main" id="{00C4AA8C-903A-A84C-808F-B846FF6F14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2558" y="2006185"/>
            <a:ext cx="281077" cy="281077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28184269-5347-FA4D-8C4D-F4AF2692FC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494" y="4510637"/>
            <a:ext cx="1447923" cy="284413"/>
          </a:xfrm>
          <a:prstGeom prst="rect">
            <a:avLst/>
          </a:prstGeom>
          <a:noFill/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0FFF4503-F9BA-3544-BA9C-1014322C80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53464" y="4521847"/>
            <a:ext cx="2923190" cy="281076"/>
          </a:xfrm>
          <a:prstGeom prst="rect">
            <a:avLst/>
          </a:prstGeom>
        </p:spPr>
      </p:pic>
      <p:sp>
        <p:nvSpPr>
          <p:cNvPr id="30" name="四角形吹き出し 29">
            <a:extLst>
              <a:ext uri="{FF2B5EF4-FFF2-40B4-BE49-F238E27FC236}">
                <a16:creationId xmlns:a16="http://schemas.microsoft.com/office/drawing/2014/main" id="{EB3B0B97-A185-7F4E-87CC-E5755F68EE01}"/>
              </a:ext>
            </a:extLst>
          </p:cNvPr>
          <p:cNvSpPr/>
          <p:nvPr/>
        </p:nvSpPr>
        <p:spPr>
          <a:xfrm>
            <a:off x="794936" y="1937504"/>
            <a:ext cx="955035" cy="372252"/>
          </a:xfrm>
          <a:prstGeom prst="wedgeRectCallout">
            <a:avLst>
              <a:gd name="adj1" fmla="val 126363"/>
              <a:gd name="adj2" fmla="val 1591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471D5E2-2561-414C-B366-2A646CC720BF}"/>
              </a:ext>
            </a:extLst>
          </p:cNvPr>
          <p:cNvSpPr txBox="1"/>
          <p:nvPr/>
        </p:nvSpPr>
        <p:spPr>
          <a:xfrm>
            <a:off x="794937" y="192331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環境</a:t>
            </a:r>
            <a:r>
              <a:rPr kumimoji="1" lang="en-US" altLang="ja-JP" sz="2000" dirty="0"/>
              <a:t>:</a:t>
            </a:r>
            <a:endParaRPr kumimoji="1" lang="ja-JP" altLang="en-US" sz="2000"/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5BCCE048-D4D0-604E-A7F2-5647DA3AD8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679" y="2576545"/>
            <a:ext cx="281077" cy="281077"/>
          </a:xfrm>
          <a:prstGeom prst="rect">
            <a:avLst/>
          </a:prstGeom>
        </p:spPr>
      </p:pic>
      <p:sp>
        <p:nvSpPr>
          <p:cNvPr id="33" name="四角形吹き出し 32">
            <a:extLst>
              <a:ext uri="{FF2B5EF4-FFF2-40B4-BE49-F238E27FC236}">
                <a16:creationId xmlns:a16="http://schemas.microsoft.com/office/drawing/2014/main" id="{2399054C-1265-F241-856C-3655C3F3DE90}"/>
              </a:ext>
            </a:extLst>
          </p:cNvPr>
          <p:cNvSpPr/>
          <p:nvPr/>
        </p:nvSpPr>
        <p:spPr>
          <a:xfrm>
            <a:off x="65057" y="2507864"/>
            <a:ext cx="955035" cy="372252"/>
          </a:xfrm>
          <a:prstGeom prst="wedgeRectCallout">
            <a:avLst>
              <a:gd name="adj1" fmla="val 83443"/>
              <a:gd name="adj2" fmla="val 9214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B375D6B-0D96-9740-83E8-815826C01BEB}"/>
              </a:ext>
            </a:extLst>
          </p:cNvPr>
          <p:cNvSpPr txBox="1"/>
          <p:nvPr/>
        </p:nvSpPr>
        <p:spPr>
          <a:xfrm>
            <a:off x="65058" y="249367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環境</a:t>
            </a:r>
            <a:r>
              <a:rPr kumimoji="1" lang="en-US" altLang="ja-JP" sz="2000" dirty="0"/>
              <a:t>:</a:t>
            </a:r>
            <a:endParaRPr kumimoji="1" lang="ja-JP" altLang="en-US" sz="2000"/>
          </a:p>
        </p:txBody>
      </p:sp>
      <p:sp>
        <p:nvSpPr>
          <p:cNvPr id="35" name="四角形吹き出し 34">
            <a:extLst>
              <a:ext uri="{FF2B5EF4-FFF2-40B4-BE49-F238E27FC236}">
                <a16:creationId xmlns:a16="http://schemas.microsoft.com/office/drawing/2014/main" id="{0B625C61-3412-1447-8771-7DAF85F47848}"/>
              </a:ext>
            </a:extLst>
          </p:cNvPr>
          <p:cNvSpPr/>
          <p:nvPr/>
        </p:nvSpPr>
        <p:spPr>
          <a:xfrm>
            <a:off x="496238" y="4451168"/>
            <a:ext cx="1541217" cy="372252"/>
          </a:xfrm>
          <a:prstGeom prst="wedgeRectCallout">
            <a:avLst>
              <a:gd name="adj1" fmla="val 13884"/>
              <a:gd name="adj2" fmla="val -9843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7A8E52C7-86C5-2544-A0B1-38C3940883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4931" y="4536560"/>
            <a:ext cx="1447923" cy="284413"/>
          </a:xfrm>
          <a:prstGeom prst="rect">
            <a:avLst/>
          </a:prstGeom>
          <a:noFill/>
        </p:spPr>
      </p:pic>
      <p:sp>
        <p:nvSpPr>
          <p:cNvPr id="37" name="四角形吹き出し 36">
            <a:extLst>
              <a:ext uri="{FF2B5EF4-FFF2-40B4-BE49-F238E27FC236}">
                <a16:creationId xmlns:a16="http://schemas.microsoft.com/office/drawing/2014/main" id="{788989E8-8210-504F-8227-A2CB7F5EBE72}"/>
              </a:ext>
            </a:extLst>
          </p:cNvPr>
          <p:cNvSpPr/>
          <p:nvPr/>
        </p:nvSpPr>
        <p:spPr>
          <a:xfrm>
            <a:off x="2345675" y="4477091"/>
            <a:ext cx="1541217" cy="372252"/>
          </a:xfrm>
          <a:prstGeom prst="wedgeRectCallout">
            <a:avLst>
              <a:gd name="adj1" fmla="val -22941"/>
              <a:gd name="adj2" fmla="val -1132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14C35FB8-9D3C-5E46-9BD9-7CB99C43DA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84693" y="2346731"/>
            <a:ext cx="1447923" cy="284413"/>
          </a:xfrm>
          <a:prstGeom prst="rect">
            <a:avLst/>
          </a:prstGeom>
          <a:noFill/>
        </p:spPr>
      </p:pic>
      <p:sp>
        <p:nvSpPr>
          <p:cNvPr id="39" name="四角形吹き出し 38">
            <a:extLst>
              <a:ext uri="{FF2B5EF4-FFF2-40B4-BE49-F238E27FC236}">
                <a16:creationId xmlns:a16="http://schemas.microsoft.com/office/drawing/2014/main" id="{53472324-3D78-AE42-9100-C4C9036F5C6C}"/>
              </a:ext>
            </a:extLst>
          </p:cNvPr>
          <p:cNvSpPr/>
          <p:nvPr/>
        </p:nvSpPr>
        <p:spPr>
          <a:xfrm>
            <a:off x="5635437" y="2287262"/>
            <a:ext cx="1541217" cy="372252"/>
          </a:xfrm>
          <a:prstGeom prst="wedgeRectCallout">
            <a:avLst>
              <a:gd name="adj1" fmla="val -85851"/>
              <a:gd name="adj2" fmla="val 13449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四角形吹き出し 39">
            <a:extLst>
              <a:ext uri="{FF2B5EF4-FFF2-40B4-BE49-F238E27FC236}">
                <a16:creationId xmlns:a16="http://schemas.microsoft.com/office/drawing/2014/main" id="{C6E96863-AB3D-6844-9052-FEB7B0091245}"/>
              </a:ext>
            </a:extLst>
          </p:cNvPr>
          <p:cNvSpPr/>
          <p:nvPr/>
        </p:nvSpPr>
        <p:spPr>
          <a:xfrm>
            <a:off x="4209426" y="4451168"/>
            <a:ext cx="2967228" cy="372252"/>
          </a:xfrm>
          <a:prstGeom prst="wedgeRectCallout">
            <a:avLst>
              <a:gd name="adj1" fmla="val -53972"/>
              <a:gd name="adj2" fmla="val -1132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FE6BD61A-6F3D-1A4C-BA65-96869C8908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24761" y="3779982"/>
            <a:ext cx="2923190" cy="281076"/>
          </a:xfrm>
          <a:prstGeom prst="rect">
            <a:avLst/>
          </a:prstGeom>
        </p:spPr>
      </p:pic>
      <p:sp>
        <p:nvSpPr>
          <p:cNvPr id="42" name="四角形吹き出し 41">
            <a:extLst>
              <a:ext uri="{FF2B5EF4-FFF2-40B4-BE49-F238E27FC236}">
                <a16:creationId xmlns:a16="http://schemas.microsoft.com/office/drawing/2014/main" id="{040B6BAF-EF81-0343-85AC-56DF1B3C9B04}"/>
              </a:ext>
            </a:extLst>
          </p:cNvPr>
          <p:cNvSpPr/>
          <p:nvPr/>
        </p:nvSpPr>
        <p:spPr>
          <a:xfrm>
            <a:off x="5780723" y="3709303"/>
            <a:ext cx="2967228" cy="372252"/>
          </a:xfrm>
          <a:prstGeom prst="wedgeRectCallout">
            <a:avLst>
              <a:gd name="adj1" fmla="val -65395"/>
              <a:gd name="adj2" fmla="val 4344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19985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0325A30-DF1D-B24A-BA4F-EBED28F1F2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34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230D94D-AAE4-D142-91A7-04E65925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82" y="1679025"/>
            <a:ext cx="8568095" cy="81600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5965C189-B85C-9747-8B1A-0E906426A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49" y="525087"/>
            <a:ext cx="2284049" cy="492638"/>
          </a:xfrm>
          <a:prstGeom prst="rect">
            <a:avLst/>
          </a:prstGeom>
        </p:spPr>
      </p:pic>
      <p:sp>
        <p:nvSpPr>
          <p:cNvPr id="7" name="四角形吹き出し 6">
            <a:extLst>
              <a:ext uri="{FF2B5EF4-FFF2-40B4-BE49-F238E27FC236}">
                <a16:creationId xmlns:a16="http://schemas.microsoft.com/office/drawing/2014/main" id="{85C2E39E-4EA9-4D44-9A8C-F2D0983ECC01}"/>
              </a:ext>
            </a:extLst>
          </p:cNvPr>
          <p:cNvSpPr/>
          <p:nvPr/>
        </p:nvSpPr>
        <p:spPr>
          <a:xfrm>
            <a:off x="2061248" y="3156334"/>
            <a:ext cx="2808000" cy="964800"/>
          </a:xfrm>
          <a:prstGeom prst="wedgeRectCallout">
            <a:avLst>
              <a:gd name="adj1" fmla="val -15955"/>
              <a:gd name="adj2" fmla="val -109888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複雑すぎる</a:t>
            </a:r>
            <a:r>
              <a:rPr kumimoji="1" lang="en-US" altLang="ja-JP" sz="2800" dirty="0">
                <a:solidFill>
                  <a:schemeClr val="tx1"/>
                </a:solidFill>
              </a:rPr>
              <a:t>…</a:t>
            </a:r>
            <a:endParaRPr kumimoji="1" lang="ja-JP" alt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6447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98F42-9F04-B543-8BBF-485FDB8F0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556" y="476556"/>
            <a:ext cx="5833378" cy="572700"/>
          </a:xfrm>
        </p:spPr>
        <p:txBody>
          <a:bodyPr/>
          <a:lstStyle/>
          <a:p>
            <a:r>
              <a:rPr kumimoji="1" lang="ja-JP" altLang="en-US"/>
              <a:t>は何故複雑になったのか</a:t>
            </a:r>
            <a:r>
              <a:rPr kumimoji="1" lang="en-US" altLang="ja-JP" dirty="0"/>
              <a:t>?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0E566EE-6880-CC47-92A4-602369DE0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3156714" cy="492638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/>
              <a:t>各構文要素の対応が複雑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3EA4962-49EE-A545-92F2-4881DDE175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35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A274835-E2DF-F74F-9EEC-444E9A858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49" y="525087"/>
            <a:ext cx="2284049" cy="492638"/>
          </a:xfrm>
          <a:prstGeom prst="rect">
            <a:avLst/>
          </a:prstGeom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1D35FA55-96B4-F04C-AFA0-3A08F6B7A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349" y="2190627"/>
            <a:ext cx="8160974" cy="1648276"/>
          </a:xfrm>
          <a:prstGeom prst="rect">
            <a:avLst/>
          </a:prstGeom>
        </p:spPr>
      </p:pic>
      <p:cxnSp>
        <p:nvCxnSpPr>
          <p:cNvPr id="46" name="Straight Connector 6">
            <a:extLst>
              <a:ext uri="{FF2B5EF4-FFF2-40B4-BE49-F238E27FC236}">
                <a16:creationId xmlns:a16="http://schemas.microsoft.com/office/drawing/2014/main" id="{97777A72-7FFA-E04B-913E-CF3BB57C80C7}"/>
              </a:ext>
            </a:extLst>
          </p:cNvPr>
          <p:cNvCxnSpPr>
            <a:cxnSpLocks/>
          </p:cNvCxnSpPr>
          <p:nvPr/>
        </p:nvCxnSpPr>
        <p:spPr>
          <a:xfrm>
            <a:off x="4848458" y="3340029"/>
            <a:ext cx="716770" cy="0"/>
          </a:xfrm>
          <a:prstGeom prst="line">
            <a:avLst/>
          </a:prstGeom>
          <a:noFill/>
          <a:ln w="76200" cap="flat">
            <a:solidFill>
              <a:schemeClr val="accent5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6">
            <a:extLst>
              <a:ext uri="{FF2B5EF4-FFF2-40B4-BE49-F238E27FC236}">
                <a16:creationId xmlns:a16="http://schemas.microsoft.com/office/drawing/2014/main" id="{BCCBD9E4-8D18-154A-BB57-60703D2785D5}"/>
              </a:ext>
            </a:extLst>
          </p:cNvPr>
          <p:cNvCxnSpPr>
            <a:cxnSpLocks/>
          </p:cNvCxnSpPr>
          <p:nvPr/>
        </p:nvCxnSpPr>
        <p:spPr>
          <a:xfrm>
            <a:off x="6104444" y="3372691"/>
            <a:ext cx="716770" cy="0"/>
          </a:xfrm>
          <a:prstGeom prst="line">
            <a:avLst/>
          </a:prstGeom>
          <a:noFill/>
          <a:ln w="76200" cap="flat">
            <a:solidFill>
              <a:schemeClr val="accent5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6">
            <a:extLst>
              <a:ext uri="{FF2B5EF4-FFF2-40B4-BE49-F238E27FC236}">
                <a16:creationId xmlns:a16="http://schemas.microsoft.com/office/drawing/2014/main" id="{F177FD64-6920-0F46-9C70-EFBCA6E72D53}"/>
              </a:ext>
            </a:extLst>
          </p:cNvPr>
          <p:cNvCxnSpPr>
            <a:cxnSpLocks/>
          </p:cNvCxnSpPr>
          <p:nvPr/>
        </p:nvCxnSpPr>
        <p:spPr>
          <a:xfrm>
            <a:off x="5003486" y="3838903"/>
            <a:ext cx="716770" cy="0"/>
          </a:xfrm>
          <a:prstGeom prst="line">
            <a:avLst/>
          </a:prstGeom>
          <a:noFill/>
          <a:ln w="76200" cap="flat">
            <a:solidFill>
              <a:schemeClr val="accent5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6">
            <a:extLst>
              <a:ext uri="{FF2B5EF4-FFF2-40B4-BE49-F238E27FC236}">
                <a16:creationId xmlns:a16="http://schemas.microsoft.com/office/drawing/2014/main" id="{A2C13DAE-8F6D-D947-AE4E-FE340E010584}"/>
              </a:ext>
            </a:extLst>
          </p:cNvPr>
          <p:cNvCxnSpPr>
            <a:cxnSpLocks/>
          </p:cNvCxnSpPr>
          <p:nvPr/>
        </p:nvCxnSpPr>
        <p:spPr>
          <a:xfrm>
            <a:off x="6314652" y="3838903"/>
            <a:ext cx="716770" cy="0"/>
          </a:xfrm>
          <a:prstGeom prst="line">
            <a:avLst/>
          </a:prstGeom>
          <a:noFill/>
          <a:ln w="76200" cap="flat">
            <a:solidFill>
              <a:schemeClr val="accent5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6">
            <a:extLst>
              <a:ext uri="{FF2B5EF4-FFF2-40B4-BE49-F238E27FC236}">
                <a16:creationId xmlns:a16="http://schemas.microsoft.com/office/drawing/2014/main" id="{CE98934E-3CE8-6C49-9CB8-87FEB8628C43}"/>
              </a:ext>
            </a:extLst>
          </p:cNvPr>
          <p:cNvCxnSpPr>
            <a:cxnSpLocks/>
          </p:cNvCxnSpPr>
          <p:nvPr/>
        </p:nvCxnSpPr>
        <p:spPr>
          <a:xfrm>
            <a:off x="3345479" y="3427869"/>
            <a:ext cx="2219749" cy="0"/>
          </a:xfrm>
          <a:prstGeom prst="line">
            <a:avLst/>
          </a:prstGeom>
          <a:noFill/>
          <a:ln w="76200" cap="flat">
            <a:solidFill>
              <a:schemeClr val="tx2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6">
            <a:extLst>
              <a:ext uri="{FF2B5EF4-FFF2-40B4-BE49-F238E27FC236}">
                <a16:creationId xmlns:a16="http://schemas.microsoft.com/office/drawing/2014/main" id="{DDDD210E-3AD7-A140-AA30-4808B3F60714}"/>
              </a:ext>
            </a:extLst>
          </p:cNvPr>
          <p:cNvCxnSpPr>
            <a:cxnSpLocks/>
          </p:cNvCxnSpPr>
          <p:nvPr/>
        </p:nvCxnSpPr>
        <p:spPr>
          <a:xfrm>
            <a:off x="1685523" y="3838903"/>
            <a:ext cx="2579049" cy="0"/>
          </a:xfrm>
          <a:prstGeom prst="line">
            <a:avLst/>
          </a:prstGeom>
          <a:noFill/>
          <a:ln w="76200" cap="flat">
            <a:solidFill>
              <a:schemeClr val="tx2"/>
            </a:solidFill>
            <a:prstDash val="solid"/>
            <a:round/>
            <a:headEnd type="none" w="lg" len="lg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四角形吹き出し 12">
            <a:extLst>
              <a:ext uri="{FF2B5EF4-FFF2-40B4-BE49-F238E27FC236}">
                <a16:creationId xmlns:a16="http://schemas.microsoft.com/office/drawing/2014/main" id="{FE20791C-49E1-5D48-9ED3-51ACD015A5F6}"/>
              </a:ext>
            </a:extLst>
          </p:cNvPr>
          <p:cNvSpPr/>
          <p:nvPr/>
        </p:nvSpPr>
        <p:spPr>
          <a:xfrm>
            <a:off x="5237012" y="1606261"/>
            <a:ext cx="2100490" cy="378850"/>
          </a:xfrm>
          <a:prstGeom prst="wedgeRectCallout">
            <a:avLst>
              <a:gd name="adj1" fmla="val -59109"/>
              <a:gd name="adj2" fmla="val 320391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Pattern Integer</a:t>
            </a:r>
            <a:endParaRPr kumimoji="1" lang="ja-JP" altLang="en-US" sz="2000">
              <a:solidFill>
                <a:schemeClr val="tx1"/>
              </a:solidFill>
              <a:latin typeface="IPAexGothic" panose="020B0500000000000000" pitchFamily="34" charset="-128"/>
              <a:ea typeface="IPAexGothic" panose="020B0500000000000000" pitchFamily="34" charset="-128"/>
            </a:endParaRPr>
          </a:p>
        </p:txBody>
      </p:sp>
      <p:sp>
        <p:nvSpPr>
          <p:cNvPr id="14" name="四角形吹き出し 13">
            <a:extLst>
              <a:ext uri="{FF2B5EF4-FFF2-40B4-BE49-F238E27FC236}">
                <a16:creationId xmlns:a16="http://schemas.microsoft.com/office/drawing/2014/main" id="{C7E89359-D30F-5B4F-9129-248066841598}"/>
              </a:ext>
            </a:extLst>
          </p:cNvPr>
          <p:cNvSpPr/>
          <p:nvPr/>
        </p:nvSpPr>
        <p:spPr>
          <a:xfrm>
            <a:off x="6462829" y="2318682"/>
            <a:ext cx="2100490" cy="378850"/>
          </a:xfrm>
          <a:prstGeom prst="wedgeRectCallout">
            <a:avLst>
              <a:gd name="adj1" fmla="val -56455"/>
              <a:gd name="adj2" fmla="val 143785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Matcher Integer</a:t>
            </a:r>
            <a:endParaRPr kumimoji="1" lang="ja-JP" altLang="en-US" sz="2000">
              <a:solidFill>
                <a:schemeClr val="tx1"/>
              </a:solidFill>
              <a:latin typeface="IPAexGothic" panose="020B0500000000000000" pitchFamily="34" charset="-128"/>
              <a:ea typeface="IPAexGothic" panose="020B0500000000000000" pitchFamily="34" charset="-128"/>
            </a:endParaRPr>
          </a:p>
        </p:txBody>
      </p:sp>
      <p:sp>
        <p:nvSpPr>
          <p:cNvPr id="15" name="四角形吹き出し 14">
            <a:extLst>
              <a:ext uri="{FF2B5EF4-FFF2-40B4-BE49-F238E27FC236}">
                <a16:creationId xmlns:a16="http://schemas.microsoft.com/office/drawing/2014/main" id="{23CA633F-547F-4545-BA40-5CCF923086F5}"/>
              </a:ext>
            </a:extLst>
          </p:cNvPr>
          <p:cNvSpPr/>
          <p:nvPr/>
        </p:nvSpPr>
        <p:spPr>
          <a:xfrm>
            <a:off x="5237012" y="4324637"/>
            <a:ext cx="1225817" cy="378850"/>
          </a:xfrm>
          <a:prstGeom prst="wedgeRectCallout">
            <a:avLst>
              <a:gd name="adj1" fmla="val -53270"/>
              <a:gd name="adj2" fmla="val -197654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Integer</a:t>
            </a:r>
            <a:endParaRPr kumimoji="1" lang="ja-JP" altLang="en-US" sz="2000">
              <a:solidFill>
                <a:schemeClr val="tx1"/>
              </a:solidFill>
              <a:latin typeface="IPAexGothic" panose="020B0500000000000000" pitchFamily="34" charset="-128"/>
              <a:ea typeface="IPAexGothic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04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73F82E-FDE2-A84C-B172-FC52A0E6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に型をつけるインターン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1384DB-625E-F140-83D0-556D6ED664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accent4"/>
                </a:solidFill>
              </a:rPr>
              <a:t>型システムの設計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pPr lvl="1">
              <a:spcBef>
                <a:spcPts val="400"/>
              </a:spcBef>
            </a:pPr>
            <a:r>
              <a:rPr kumimoji="1" lang="en-US" altLang="ja-JP" dirty="0" err="1">
                <a:solidFill>
                  <a:schemeClr val="accent4"/>
                </a:solidFill>
              </a:rPr>
              <a:t>Egison</a:t>
            </a:r>
            <a:r>
              <a:rPr kumimoji="1" lang="ja-JP" altLang="en-US">
                <a:solidFill>
                  <a:schemeClr val="accent4"/>
                </a:solidFill>
              </a:rPr>
              <a:t>の構文の定式化と型付け規則の設計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pPr>
              <a:spcBef>
                <a:spcPts val="1200"/>
              </a:spcBef>
            </a:pPr>
            <a:r>
              <a:rPr kumimoji="1" lang="ja-JP" altLang="en-US"/>
              <a:t>型推論器の実装</a:t>
            </a:r>
            <a:endParaRPr kumimoji="1" lang="en-US" altLang="ja-JP" dirty="0"/>
          </a:p>
          <a:p>
            <a:pPr lvl="1">
              <a:spcBef>
                <a:spcPts val="400"/>
              </a:spcBef>
            </a:pPr>
            <a:r>
              <a:rPr kumimoji="1" lang="en-US" altLang="ja-JP" dirty="0" err="1"/>
              <a:t>Hindley</a:t>
            </a:r>
            <a:r>
              <a:rPr kumimoji="1" lang="en-US" altLang="ja-JP" dirty="0"/>
              <a:t>-Milner</a:t>
            </a:r>
            <a:r>
              <a:rPr kumimoji="1" lang="ja-JP" altLang="en-US"/>
              <a:t>型推論アルゴリズムを使った型推論器の実装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41B4626-BDDB-DC4E-9BA6-94A14E114F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36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6623349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E0C657-015E-3548-9929-CCE631308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型推論器とは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2F6490B-4410-3F40-A421-F79149519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482361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/>
              <a:t>与えられた項の型を推論するソフトウェア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049942-40A8-8047-AA33-DA9B035DA6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37</a:t>
            </a:fld>
            <a:endParaRPr lang="ja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9F620FE-50BC-3143-9B99-F5FF9CB565CA}"/>
              </a:ext>
            </a:extLst>
          </p:cNvPr>
          <p:cNvSpPr/>
          <p:nvPr/>
        </p:nvSpPr>
        <p:spPr>
          <a:xfrm>
            <a:off x="3763817" y="2969366"/>
            <a:ext cx="1616364" cy="822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/>
              <a:t>型推論器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70B2D7C-902A-454C-8089-3395507BE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925" y="2110254"/>
            <a:ext cx="4480149" cy="421661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911FA692-5BF7-7F40-AC17-FF05BCA30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783" y="4241792"/>
            <a:ext cx="4860434" cy="421425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CB65B3B-DEF3-9840-8A09-1A11842F0665}"/>
              </a:ext>
            </a:extLst>
          </p:cNvPr>
          <p:cNvSpPr/>
          <p:nvPr/>
        </p:nvSpPr>
        <p:spPr>
          <a:xfrm>
            <a:off x="1790163" y="2009105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E098440-E9C9-4649-8D2D-3935559C35FB}"/>
              </a:ext>
            </a:extLst>
          </p:cNvPr>
          <p:cNvSpPr/>
          <p:nvPr/>
        </p:nvSpPr>
        <p:spPr>
          <a:xfrm>
            <a:off x="1790163" y="4143411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CC8C9D6-5E9C-CF42-9D09-1F9755540CD4}"/>
              </a:ext>
            </a:extLst>
          </p:cNvPr>
          <p:cNvSpPr txBox="1"/>
          <p:nvPr/>
        </p:nvSpPr>
        <p:spPr>
          <a:xfrm>
            <a:off x="1777285" y="1686516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BCD302D-6956-E14E-A1BE-11D8D8AD3B18}"/>
              </a:ext>
            </a:extLst>
          </p:cNvPr>
          <p:cNvSpPr txBox="1"/>
          <p:nvPr/>
        </p:nvSpPr>
        <p:spPr>
          <a:xfrm>
            <a:off x="1777285" y="3835634"/>
            <a:ext cx="1980029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出力：型またはエラー</a:t>
            </a: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D6198235-547F-AB40-BC07-E830B612540E}"/>
              </a:ext>
            </a:extLst>
          </p:cNvPr>
          <p:cNvCxnSpPr>
            <a:cxnSpLocks/>
          </p:cNvCxnSpPr>
          <p:nvPr/>
        </p:nvCxnSpPr>
        <p:spPr>
          <a:xfrm flipH="1">
            <a:off x="4571999" y="2673155"/>
            <a:ext cx="1" cy="2704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1384001C-182A-494F-A14B-17B35914C07C}"/>
              </a:ext>
            </a:extLst>
          </p:cNvPr>
          <p:cNvCxnSpPr>
            <a:cxnSpLocks/>
          </p:cNvCxnSpPr>
          <p:nvPr/>
        </p:nvCxnSpPr>
        <p:spPr>
          <a:xfrm flipH="1">
            <a:off x="4571998" y="3832966"/>
            <a:ext cx="1" cy="2704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6560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分からないところは仮に型変数を置いて、後で制約を解く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38</a:t>
            </a:fld>
            <a:endParaRPr lang="ja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856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分からないところは仮に型変数を置いて、後で制約を解く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39</a:t>
            </a:fld>
            <a:endParaRPr lang="ja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38C06949-1327-C240-979A-4E856CC27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90" y="3973859"/>
            <a:ext cx="7166369" cy="473640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642912AE-B21D-3E49-A44A-18EDEE1CC9BF}"/>
              </a:ext>
            </a:extLst>
          </p:cNvPr>
          <p:cNvSpPr/>
          <p:nvPr/>
        </p:nvSpPr>
        <p:spPr>
          <a:xfrm>
            <a:off x="6878095" y="4210679"/>
            <a:ext cx="514378" cy="17457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四角形吹き出し 16">
            <a:extLst>
              <a:ext uri="{FF2B5EF4-FFF2-40B4-BE49-F238E27FC236}">
                <a16:creationId xmlns:a16="http://schemas.microsoft.com/office/drawing/2014/main" id="{3EFA12A6-5F1E-BC45-9E88-DE0C7C47CC21}"/>
              </a:ext>
            </a:extLst>
          </p:cNvPr>
          <p:cNvSpPr/>
          <p:nvPr/>
        </p:nvSpPr>
        <p:spPr>
          <a:xfrm>
            <a:off x="6204691" y="3296991"/>
            <a:ext cx="2627609" cy="312877"/>
          </a:xfrm>
          <a:prstGeom prst="wedgeRectCallout">
            <a:avLst>
              <a:gd name="adj1" fmla="val -17789"/>
              <a:gd name="adj2" fmla="val 235969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仮に型変数</a:t>
            </a:r>
            <a:r>
              <a:rPr kumimoji="1" lang="en-US" altLang="ja-JP" sz="2000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a,b</a:t>
            </a:r>
            <a:r>
              <a:rPr kumimoji="1" lang="ja-JP" altLang="en-US" sz="2000">
                <a:solidFill>
                  <a:schemeClr val="tx1"/>
                </a:solidFill>
              </a:rPr>
              <a:t>を置く</a:t>
            </a:r>
          </a:p>
        </p:txBody>
      </p:sp>
    </p:spTree>
    <p:extLst>
      <p:ext uri="{BB962C8B-B14F-4D97-AF65-F5344CB8AC3E}">
        <p14:creationId xmlns:p14="http://schemas.microsoft.com/office/powerpoint/2010/main" val="418257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6CD093-496F-C142-B3BC-271B7B796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型とは何か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7AF9F2D-8492-A440-95B2-317A18AD5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496863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/>
              <a:t>プログラム</a:t>
            </a:r>
            <a:r>
              <a:rPr kumimoji="1" lang="en-US" altLang="ja-JP" dirty="0"/>
              <a:t>(</a:t>
            </a:r>
            <a:r>
              <a:rPr kumimoji="1" lang="ja-JP" altLang="en-US"/>
              <a:t>項</a:t>
            </a:r>
            <a:r>
              <a:rPr kumimoji="1" lang="en-US" altLang="ja-JP" dirty="0"/>
              <a:t>)</a:t>
            </a:r>
            <a:r>
              <a:rPr kumimoji="1" lang="ja-JP" altLang="en-US"/>
              <a:t>を分類する種類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AE8952-539A-2847-90CB-77DFEA0D7E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</a:t>
            </a:fld>
            <a:endParaRPr lang="ja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4807FCCD-1395-D940-BB53-BC31349CB8D4}"/>
              </a:ext>
            </a:extLst>
          </p:cNvPr>
          <p:cNvSpPr/>
          <p:nvPr/>
        </p:nvSpPr>
        <p:spPr>
          <a:xfrm>
            <a:off x="495656" y="2204815"/>
            <a:ext cx="2008262" cy="15382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7B6801F-4ADC-FB4C-A853-556F05A66574}"/>
              </a:ext>
            </a:extLst>
          </p:cNvPr>
          <p:cNvSpPr/>
          <p:nvPr/>
        </p:nvSpPr>
        <p:spPr>
          <a:xfrm>
            <a:off x="2876927" y="2204815"/>
            <a:ext cx="2008262" cy="15382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47ACBB3-4BC6-0D4E-AAB3-0FBDFD138E19}"/>
              </a:ext>
            </a:extLst>
          </p:cNvPr>
          <p:cNvSpPr/>
          <p:nvPr/>
        </p:nvSpPr>
        <p:spPr>
          <a:xfrm>
            <a:off x="5267358" y="2204813"/>
            <a:ext cx="2737506" cy="15382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D618F4C-AF4C-BB45-BB29-5C477718242B}"/>
              </a:ext>
            </a:extLst>
          </p:cNvPr>
          <p:cNvSpPr txBox="1"/>
          <p:nvPr/>
        </p:nvSpPr>
        <p:spPr>
          <a:xfrm>
            <a:off x="5169278" y="1852447"/>
            <a:ext cx="8547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>
                <a:solidFill>
                  <a:schemeClr val="bg1"/>
                </a:solidFill>
                <a:highlight>
                  <a:srgbClr val="000000"/>
                </a:highlight>
              </a:rPr>
              <a:t>String</a:t>
            </a:r>
            <a:endParaRPr kumimoji="1" lang="ja-JP" altLang="en-US" sz="2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D5F4C10-5054-EC4D-8DD6-E4C7E093A1B1}"/>
              </a:ext>
            </a:extLst>
          </p:cNvPr>
          <p:cNvSpPr txBox="1"/>
          <p:nvPr/>
        </p:nvSpPr>
        <p:spPr>
          <a:xfrm>
            <a:off x="2788006" y="1849392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solidFill>
                  <a:schemeClr val="bg1"/>
                </a:solidFill>
                <a:highlight>
                  <a:srgbClr val="000000"/>
                </a:highlight>
              </a:rPr>
              <a:t>Int</a:t>
            </a:r>
            <a:r>
              <a:rPr kumimoji="1" lang="en-US" altLang="ja-JP" sz="2000" dirty="0">
                <a:solidFill>
                  <a:schemeClr val="bg1"/>
                </a:solidFill>
                <a:highlight>
                  <a:srgbClr val="000000"/>
                </a:highlight>
              </a:rPr>
              <a:t> -&gt; </a:t>
            </a:r>
            <a:r>
              <a:rPr kumimoji="1" lang="en-US" altLang="ja-JP" sz="2000" dirty="0" err="1">
                <a:solidFill>
                  <a:schemeClr val="bg1"/>
                </a:solidFill>
                <a:highlight>
                  <a:srgbClr val="000000"/>
                </a:highlight>
              </a:rPr>
              <a:t>Int</a:t>
            </a:r>
            <a:endParaRPr kumimoji="1" lang="ja-JP" altLang="en-US" sz="2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C55B396-98D1-D746-82F9-A7D61BE54F04}"/>
              </a:ext>
            </a:extLst>
          </p:cNvPr>
          <p:cNvSpPr txBox="1"/>
          <p:nvPr/>
        </p:nvSpPr>
        <p:spPr>
          <a:xfrm>
            <a:off x="393304" y="1856510"/>
            <a:ext cx="4683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solidFill>
                  <a:schemeClr val="bg1"/>
                </a:solidFill>
                <a:highlight>
                  <a:srgbClr val="000000"/>
                </a:highlight>
              </a:rPr>
              <a:t>Int</a:t>
            </a:r>
            <a:endParaRPr kumimoji="1" lang="ja-JP" altLang="en-US" sz="2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51DF208-F300-CC44-8D4A-C127D98AA8CF}"/>
              </a:ext>
            </a:extLst>
          </p:cNvPr>
          <p:cNvSpPr txBox="1"/>
          <p:nvPr/>
        </p:nvSpPr>
        <p:spPr>
          <a:xfrm>
            <a:off x="8062300" y="281209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……</a:t>
            </a:r>
            <a:endParaRPr kumimoji="1" lang="ja-JP" altLang="en-US" sz="200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106B83E-B1C6-604D-BB88-53AAFBEA636E}"/>
              </a:ext>
            </a:extLst>
          </p:cNvPr>
          <p:cNvSpPr txBox="1"/>
          <p:nvPr/>
        </p:nvSpPr>
        <p:spPr>
          <a:xfrm>
            <a:off x="394727" y="1849392"/>
            <a:ext cx="4683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solidFill>
                  <a:schemeClr val="bg1"/>
                </a:solidFill>
                <a:highlight>
                  <a:srgbClr val="000000"/>
                </a:highlight>
              </a:rPr>
              <a:t>Int</a:t>
            </a:r>
            <a:endParaRPr kumimoji="1" lang="ja-JP" altLang="en-US" sz="200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pic>
        <p:nvPicPr>
          <p:cNvPr id="29" name="図 28">
            <a:extLst>
              <a:ext uri="{FF2B5EF4-FFF2-40B4-BE49-F238E27FC236}">
                <a16:creationId xmlns:a16="http://schemas.microsoft.com/office/drawing/2014/main" id="{0860A30C-34E0-4041-807E-F3EF05D52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41" y="2384592"/>
            <a:ext cx="593758" cy="427505"/>
          </a:xfrm>
          <a:prstGeom prst="rect">
            <a:avLst/>
          </a:prstGeom>
        </p:spPr>
      </p:pic>
      <p:pic>
        <p:nvPicPr>
          <p:cNvPr id="31" name="図 30">
            <a:extLst>
              <a:ext uri="{FF2B5EF4-FFF2-40B4-BE49-F238E27FC236}">
                <a16:creationId xmlns:a16="http://schemas.microsoft.com/office/drawing/2014/main" id="{7B3F6A48-50A2-2F4D-99DF-5F5866AE8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41" y="3126557"/>
            <a:ext cx="1652549" cy="477571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D6E7E472-8D2B-B74F-B0EE-B01C9BDED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017" y="3126556"/>
            <a:ext cx="1167355" cy="426399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C19C368C-B551-9C45-8B50-C2500BEAAF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8018" y="2384592"/>
            <a:ext cx="1608038" cy="415361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EBEE91D0-237A-4D47-A84A-213FF0C60B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7387" y="2384592"/>
            <a:ext cx="1472341" cy="405927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804E8216-4B52-4B4C-98FB-4DB9B621E6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7387" y="3126556"/>
            <a:ext cx="2532020" cy="38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136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40</a:t>
            </a:fld>
            <a:endParaRPr lang="ja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F1DE3892-9CF9-A949-82FC-AB281C412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541" y="3743018"/>
            <a:ext cx="7092941" cy="71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811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41</a:t>
            </a:fld>
            <a:endParaRPr lang="ja" altLang="en-US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EE02D509-363A-C14D-B2EA-66D6BEC10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852" y="3432700"/>
            <a:ext cx="8434448" cy="102418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3147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42</a:t>
            </a:fld>
            <a:endParaRPr lang="ja" altLang="en-US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EE02D509-363A-C14D-B2EA-66D6BEC10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852" y="3432700"/>
            <a:ext cx="8434448" cy="102418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4AFDB96-984D-8648-B98A-2DAC32C9A778}"/>
              </a:ext>
            </a:extLst>
          </p:cNvPr>
          <p:cNvSpPr/>
          <p:nvPr/>
        </p:nvSpPr>
        <p:spPr>
          <a:xfrm>
            <a:off x="5480738" y="3695524"/>
            <a:ext cx="218163" cy="17457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71C7424-47A6-4949-BA71-44E4F021721E}"/>
              </a:ext>
            </a:extLst>
          </p:cNvPr>
          <p:cNvSpPr/>
          <p:nvPr/>
        </p:nvSpPr>
        <p:spPr>
          <a:xfrm>
            <a:off x="6850192" y="3944791"/>
            <a:ext cx="218163" cy="17457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四角形吹き出し 15">
            <a:extLst>
              <a:ext uri="{FF2B5EF4-FFF2-40B4-BE49-F238E27FC236}">
                <a16:creationId xmlns:a16="http://schemas.microsoft.com/office/drawing/2014/main" id="{71A372B2-D287-0D49-A271-81F7082FB0EB}"/>
              </a:ext>
            </a:extLst>
          </p:cNvPr>
          <p:cNvSpPr/>
          <p:nvPr/>
        </p:nvSpPr>
        <p:spPr>
          <a:xfrm>
            <a:off x="6408146" y="2948938"/>
            <a:ext cx="2627609" cy="312877"/>
          </a:xfrm>
          <a:prstGeom prst="wedgeRectCallout">
            <a:avLst>
              <a:gd name="adj1" fmla="val -76605"/>
              <a:gd name="adj2" fmla="val 190689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a,b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は</a:t>
            </a:r>
            <a:r>
              <a:rPr kumimoji="1" lang="en-US" altLang="ja-JP" sz="20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Integer</a:t>
            </a:r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と分かる</a:t>
            </a:r>
          </a:p>
        </p:txBody>
      </p:sp>
      <p:sp>
        <p:nvSpPr>
          <p:cNvPr id="6" name="三角形 5">
            <a:extLst>
              <a:ext uri="{FF2B5EF4-FFF2-40B4-BE49-F238E27FC236}">
                <a16:creationId xmlns:a16="http://schemas.microsoft.com/office/drawing/2014/main" id="{3A381E55-A7FB-9B44-86C1-BB1C4C29F7E3}"/>
              </a:ext>
            </a:extLst>
          </p:cNvPr>
          <p:cNvSpPr/>
          <p:nvPr/>
        </p:nvSpPr>
        <p:spPr>
          <a:xfrm rot="10800000">
            <a:off x="6959272" y="3320708"/>
            <a:ext cx="305921" cy="624083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279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2B15A7D-EB6E-2749-8726-4E4B42792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63" y="3576752"/>
            <a:ext cx="8323580" cy="865505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43</a:t>
            </a:fld>
            <a:endParaRPr lang="ja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2797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2B15A7D-EB6E-2749-8726-4E4B42792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63" y="3576752"/>
            <a:ext cx="8323580" cy="865505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F412A75-74D1-1C44-ADA5-C9D8A901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型検査のアルゴリズム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Hindley</a:t>
            </a:r>
            <a:r>
              <a:rPr kumimoji="1" lang="en-US" altLang="ja-JP" dirty="0"/>
              <a:t>-Milner)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9212C6-F011-6B40-B6ED-7D12E7F45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型付け規則を下から上に読む</a:t>
            </a:r>
            <a:endParaRPr kumimoji="1" lang="en-US" altLang="ja-JP" dirty="0"/>
          </a:p>
          <a:p>
            <a:r>
              <a:rPr kumimoji="1" lang="ja-JP" altLang="en-US"/>
              <a:t>分からないところは仮変数を置いて、後で制約を解く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7A06C5D-0CCF-9D47-AF09-542F63E0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44</a:t>
            </a:fld>
            <a:endParaRPr lang="ja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34E545E-1C46-2540-93A1-0C4B10E71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17" y="2573893"/>
            <a:ext cx="4480149" cy="421661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A797F4F-524E-EC4C-93A6-D8D727DC09F7}"/>
              </a:ext>
            </a:extLst>
          </p:cNvPr>
          <p:cNvSpPr/>
          <p:nvPr/>
        </p:nvSpPr>
        <p:spPr>
          <a:xfrm>
            <a:off x="515155" y="2472744"/>
            <a:ext cx="5563673" cy="6181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A5F5E6-94C4-F046-86C5-B749B29919C9}"/>
              </a:ext>
            </a:extLst>
          </p:cNvPr>
          <p:cNvSpPr txBox="1"/>
          <p:nvPr/>
        </p:nvSpPr>
        <p:spPr>
          <a:xfrm>
            <a:off x="502277" y="2150155"/>
            <a:ext cx="1919115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入力：項</a:t>
            </a:r>
            <a:r>
              <a:rPr kumimoji="1" lang="en-US" altLang="ja-JP" dirty="0">
                <a:solidFill>
                  <a:schemeClr val="bg1"/>
                </a:solidFill>
              </a:rPr>
              <a:t>(</a:t>
            </a:r>
            <a:r>
              <a:rPr kumimoji="1" lang="ja-JP" altLang="en-US">
                <a:solidFill>
                  <a:schemeClr val="bg1"/>
                </a:solidFill>
              </a:rPr>
              <a:t>プログラム</a:t>
            </a:r>
            <a:r>
              <a:rPr kumimoji="1" lang="en-US" altLang="ja-JP" dirty="0">
                <a:solidFill>
                  <a:schemeClr val="bg1"/>
                </a:solidFill>
              </a:rPr>
              <a:t>)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4AFDB96-984D-8648-B98A-2DAC32C9A778}"/>
              </a:ext>
            </a:extLst>
          </p:cNvPr>
          <p:cNvSpPr/>
          <p:nvPr/>
        </p:nvSpPr>
        <p:spPr>
          <a:xfrm>
            <a:off x="6383475" y="4227563"/>
            <a:ext cx="1560375" cy="17457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四角形吹き出し 14">
            <a:extLst>
              <a:ext uri="{FF2B5EF4-FFF2-40B4-BE49-F238E27FC236}">
                <a16:creationId xmlns:a16="http://schemas.microsoft.com/office/drawing/2014/main" id="{D9F458FF-E73F-324D-91BE-C862A61A15A9}"/>
              </a:ext>
            </a:extLst>
          </p:cNvPr>
          <p:cNvSpPr/>
          <p:nvPr/>
        </p:nvSpPr>
        <p:spPr>
          <a:xfrm>
            <a:off x="6379569" y="2689116"/>
            <a:ext cx="2627609" cy="572699"/>
          </a:xfrm>
          <a:prstGeom prst="wedgeRectCallout">
            <a:avLst>
              <a:gd name="adj1" fmla="val -27123"/>
              <a:gd name="adj2" fmla="val 215588"/>
            </a:avLst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入力された</a:t>
            </a:r>
            <a:endParaRPr kumimoji="1" lang="en-US" altLang="ja-JP" sz="2000" dirty="0">
              <a:solidFill>
                <a:schemeClr val="tx1"/>
              </a:solidFill>
              <a:latin typeface="IPAexGothic" panose="020B0500000000000000" pitchFamily="34" charset="-128"/>
              <a:ea typeface="IPAexGothic" panose="020B0500000000000000" pitchFamily="34" charset="-128"/>
            </a:endParaRPr>
          </a:p>
          <a:p>
            <a:pPr algn="ctr"/>
            <a:r>
              <a:rPr kumimoji="1" lang="ja-JP" altLang="en-US" sz="2000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</a:rPr>
              <a:t>プログラムの型</a:t>
            </a:r>
          </a:p>
        </p:txBody>
      </p:sp>
    </p:spTree>
    <p:extLst>
      <p:ext uri="{BB962C8B-B14F-4D97-AF65-F5344CB8AC3E}">
        <p14:creationId xmlns:p14="http://schemas.microsoft.com/office/powerpoint/2010/main" val="15013394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977181-E52B-5F47-9435-6C59F695C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Typed </a:t>
            </a:r>
            <a:r>
              <a:rPr kumimoji="1" lang="en-US" altLang="ja-JP" dirty="0" err="1"/>
              <a:t>Egison</a:t>
            </a:r>
            <a:r>
              <a:rPr kumimoji="1" lang="ja-JP" altLang="en-US"/>
              <a:t>の使い方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6820754-6170-F544-BD0D-AD1BD0992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99" y="3450658"/>
            <a:ext cx="8146500" cy="312803"/>
          </a:xfrm>
          <a:prstGeom prst="rect">
            <a:avLst/>
          </a:prstGeom>
        </p:spPr>
      </p:pic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F22279C-5EDD-EA40-AA6D-91C2D7BE1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85774"/>
            <a:ext cx="8520600" cy="483444"/>
          </a:xfrm>
        </p:spPr>
        <p:txBody>
          <a:bodyPr/>
          <a:lstStyle/>
          <a:p>
            <a:r>
              <a:rPr kumimoji="1" lang="ja-JP" altLang="en-US"/>
              <a:t>式の型を調べる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6CF9596-0672-1848-88C8-69B7B3D89C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45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F1A4BD5-8BF7-9F46-A97F-D78F0D365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99" y="1651147"/>
            <a:ext cx="8193541" cy="610577"/>
          </a:xfrm>
          <a:prstGeom prst="rect">
            <a:avLst/>
          </a:prstGeom>
        </p:spPr>
      </p:pic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831872F4-0D29-2948-A509-C971F86F2630}"/>
              </a:ext>
            </a:extLst>
          </p:cNvPr>
          <p:cNvSpPr txBox="1">
            <a:spLocks/>
          </p:cNvSpPr>
          <p:nvPr/>
        </p:nvSpPr>
        <p:spPr>
          <a:xfrm>
            <a:off x="311700" y="2654741"/>
            <a:ext cx="8520600" cy="819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2000" b="0" i="0" u="none" strike="noStrike" cap="none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  <a:cs typeface="Proxima Nova"/>
                <a:sym typeface="Proxima Nova"/>
              </a:defRPr>
            </a:lvl1pPr>
            <a:lvl2pPr marL="596900" marR="0" lvl="1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ingdings" pitchFamily="2" charset="2"/>
              <a:buNone/>
              <a:defRPr sz="2000" b="0" i="0" u="none" strike="noStrike" cap="none">
                <a:solidFill>
                  <a:schemeClr val="tx1"/>
                </a:solidFill>
                <a:latin typeface="IPAexGothic" panose="020B0500000000000000" pitchFamily="34" charset="-128"/>
                <a:ea typeface="IPAexGothic" panose="020B0500000000000000" pitchFamily="34" charset="-128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kumimoji="1" lang="ja-JP" altLang="en-US"/>
              <a:t>代数的データ構造のコンストラクタと</a:t>
            </a:r>
            <a:br>
              <a:rPr kumimoji="1" lang="en-US" altLang="ja-JP" dirty="0"/>
            </a:br>
            <a:r>
              <a:rPr kumimoji="1" lang="ja-JP" altLang="en-US"/>
              <a:t>対応するパターンコンストラクタを定義する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23C0147C-AD3D-6B41-9958-F5FE67D43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510" y="3966866"/>
            <a:ext cx="1157495" cy="334873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68E0A3C7-CB66-7C4D-89DD-7CE8457FE7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8911" y="3977699"/>
            <a:ext cx="1331119" cy="334873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515994E-6B33-7B42-8D96-0C76ACC0776D}"/>
              </a:ext>
            </a:extLst>
          </p:cNvPr>
          <p:cNvSpPr txBox="1"/>
          <p:nvPr/>
        </p:nvSpPr>
        <p:spPr>
          <a:xfrm>
            <a:off x="800100" y="3945081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コンストラクタ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87BADC-5642-FD47-AA20-FB6730731AEA}"/>
              </a:ext>
            </a:extLst>
          </p:cNvPr>
          <p:cNvSpPr txBox="1"/>
          <p:nvPr/>
        </p:nvSpPr>
        <p:spPr>
          <a:xfrm>
            <a:off x="4008812" y="3945081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とパターンコンストラクタ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2188603-3EAF-C44E-8FE9-9FAC9E6EB523}"/>
              </a:ext>
            </a:extLst>
          </p:cNvPr>
          <p:cNvSpPr txBox="1"/>
          <p:nvPr/>
        </p:nvSpPr>
        <p:spPr>
          <a:xfrm>
            <a:off x="800100" y="424551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が定義される</a:t>
            </a:r>
            <a:endParaRPr kumimoji="1" lang="en-US" altLang="ja-JP" sz="2000" dirty="0">
              <a:latin typeface="IPAexGothic" panose="020B0500000000000000" pitchFamily="34" charset="-128"/>
              <a:ea typeface="IPAexGothic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74684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ECF6A6-F8E9-9D4F-8F4C-94AA9BB65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</p:spPr>
        <p:txBody>
          <a:bodyPr/>
          <a:lstStyle/>
          <a:p>
            <a:pPr algn="ctr"/>
            <a:r>
              <a:rPr kumimoji="1" lang="ja-JP" altLang="en-US"/>
              <a:t>型検査器のデモ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A993A6-1860-0648-BEBD-DDDC9BD472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46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19879825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DD4A50-56B0-A441-8524-24079AF8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今後の課題</a:t>
            </a:r>
            <a:r>
              <a:rPr kumimoji="1" lang="en-US" altLang="ja-JP" dirty="0"/>
              <a:t>	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52D94F-BD5F-FE44-BAA5-81318B488D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00000"/>
              <a:buFont typeface="Wingdings" pitchFamily="2" charset="2"/>
              <a:buChar char="l"/>
            </a:pPr>
            <a:r>
              <a:rPr kumimoji="1" lang="ja-JP" altLang="en-US"/>
              <a:t>型健全性の証明</a:t>
            </a:r>
            <a:endParaRPr kumimoji="1" lang="en-US" altLang="ja-JP" dirty="0"/>
          </a:p>
          <a:p>
            <a:pPr marL="939800" lvl="1" indent="-342900">
              <a:buSzPct val="100000"/>
              <a:buFont typeface="Wingdings" pitchFamily="2" charset="2"/>
              <a:buChar char="l"/>
            </a:pPr>
            <a:r>
              <a:rPr kumimoji="1" lang="en-US" altLang="ja-JP" dirty="0" err="1"/>
              <a:t>Egison</a:t>
            </a:r>
            <a:r>
              <a:rPr kumimoji="1" lang="ja-JP" altLang="en-US"/>
              <a:t>の操作的意味論を小ステップに書き換える</a:t>
            </a:r>
            <a:endParaRPr kumimoji="1" lang="en-US" altLang="ja-JP" dirty="0"/>
          </a:p>
          <a:p>
            <a:pPr marL="939800" lvl="1" indent="-342900">
              <a:buSzPct val="100000"/>
              <a:buFont typeface="Wingdings" pitchFamily="2" charset="2"/>
              <a:buChar char="l"/>
            </a:pPr>
            <a:r>
              <a:rPr kumimoji="1" lang="ja-JP" altLang="en-US"/>
              <a:t>進行性</a:t>
            </a:r>
            <a:endParaRPr kumimoji="1" lang="en-US" altLang="ja-JP" dirty="0"/>
          </a:p>
          <a:p>
            <a:pPr marL="939800" lvl="1" indent="-342900">
              <a:buSzPct val="100000"/>
              <a:buFont typeface="Wingdings" pitchFamily="2" charset="2"/>
              <a:buChar char="l"/>
            </a:pPr>
            <a:r>
              <a:rPr kumimoji="1" lang="ja-JP" altLang="en-US"/>
              <a:t>保存性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40C91A-A048-804E-8E01-D325773661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47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19848235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CB8B10-816E-704A-A444-A6C8C70EF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おまけ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4AD6548-6042-534D-B91C-5BB20278E5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型なしの言語として設計されたものに型をつけるのは大変</a:t>
            </a:r>
            <a:endParaRPr kumimoji="1" lang="en-US" altLang="ja-JP" dirty="0"/>
          </a:p>
          <a:p>
            <a:r>
              <a:rPr kumimoji="1" lang="ja-JP" altLang="en-US"/>
              <a:t>実は</a:t>
            </a:r>
            <a:r>
              <a:rPr kumimoji="1" lang="en-US" altLang="ja-JP" dirty="0"/>
              <a:t>Any</a:t>
            </a:r>
            <a:r>
              <a:rPr kumimoji="1" lang="ja-JP" altLang="en-US"/>
              <a:t>型も入っていて</a:t>
            </a:r>
            <a:r>
              <a:rPr kumimoji="1" lang="en-US" altLang="ja-JP" dirty="0"/>
              <a:t>Consistency</a:t>
            </a:r>
            <a:r>
              <a:rPr kumimoji="1" lang="ja-JP" altLang="en-US"/>
              <a:t>ぽい感じで型検査をする</a:t>
            </a:r>
            <a:endParaRPr kumimoji="1" lang="en-US" altLang="ja-JP" dirty="0"/>
          </a:p>
          <a:p>
            <a:pPr marL="939800" lvl="1" indent="-342900">
              <a:buFont typeface="Wingdings" pitchFamily="2" charset="2"/>
              <a:buChar char="l"/>
            </a:pPr>
            <a:r>
              <a:rPr kumimoji="1" lang="ja-JP" altLang="en-US"/>
              <a:t>キャスト挿入しない</a:t>
            </a:r>
            <a:r>
              <a:rPr kumimoji="1" lang="en-US" altLang="ja-JP" dirty="0"/>
              <a:t>Gradual Typing</a:t>
            </a:r>
            <a:r>
              <a:rPr kumimoji="1" lang="ja-JP" altLang="en-US"/>
              <a:t>っぽい感じ</a:t>
            </a:r>
            <a:r>
              <a:rPr kumimoji="1" lang="en-US" altLang="ja-JP" dirty="0"/>
              <a:t>?</a:t>
            </a:r>
          </a:p>
          <a:p>
            <a:r>
              <a:rPr kumimoji="1" lang="en-US" altLang="ja-JP" dirty="0"/>
              <a:t>[Matcher T Matcher T]</a:t>
            </a:r>
            <a:r>
              <a:rPr kumimoji="1" lang="ja-JP" altLang="en-US"/>
              <a:t>が</a:t>
            </a:r>
            <a:r>
              <a:rPr kumimoji="1" lang="en-US" altLang="ja-JP" dirty="0" err="1"/>
              <a:t>Macther</a:t>
            </a:r>
            <a:r>
              <a:rPr kumimoji="1" lang="en-US" altLang="ja-JP" dirty="0"/>
              <a:t> [T T]</a:t>
            </a:r>
            <a:br>
              <a:rPr kumimoji="1" lang="en-US" altLang="ja-JP" dirty="0"/>
            </a:br>
            <a:r>
              <a:rPr kumimoji="1" lang="ja-JP" altLang="en-US"/>
              <a:t>に変換される仕様があり対応が大変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66D9651-6FD1-8840-8BC4-DE2A4CC14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48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24480812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5145F-7249-A44E-BCC2-457B2A38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参考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D248B0-0540-5545-9DBF-F9F19D2892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ja-JP" dirty="0"/>
              <a:t>Pierce, Benjamin C., and C. Benjamin. </a:t>
            </a:r>
            <a:r>
              <a:rPr lang="en" altLang="ja-JP" i="1" dirty="0"/>
              <a:t>Types and programming languages</a:t>
            </a:r>
            <a:r>
              <a:rPr lang="en" altLang="ja-JP" dirty="0"/>
              <a:t>. MIT press, 2002.</a:t>
            </a:r>
          </a:p>
          <a:p>
            <a:r>
              <a:rPr lang="en" altLang="ja-JP" dirty="0"/>
              <a:t>Damas, Luis, and Robin Milner. "Principal type-schemes for functional programs." </a:t>
            </a:r>
            <a:r>
              <a:rPr lang="en" altLang="ja-JP" i="1" dirty="0"/>
              <a:t>Proceedings of the 9th ACM SIGPLAN-SIGACT symposium on Principles of programming languages</a:t>
            </a:r>
            <a:r>
              <a:rPr lang="en" altLang="ja-JP" dirty="0"/>
              <a:t>. ACM, 1982.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33786BD-66E5-8049-9F1C-C9AA315990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49</a:t>
            </a:fld>
            <a:endParaRPr lang="ja" altLang="en-US" dirty="0"/>
          </a:p>
        </p:txBody>
      </p:sp>
    </p:spTree>
    <p:extLst>
      <p:ext uri="{BB962C8B-B14F-4D97-AF65-F5344CB8AC3E}">
        <p14:creationId xmlns:p14="http://schemas.microsoft.com/office/powerpoint/2010/main" val="265417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89C548-89A3-0349-85F3-83C0F4D46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型の利点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DFDE86-5C71-264B-ADFF-31D37A956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441509"/>
          </a:xfrm>
        </p:spPr>
        <p:txBody>
          <a:bodyPr/>
          <a:lstStyle/>
          <a:p>
            <a:r>
              <a:rPr kumimoji="1" lang="ja-JP" altLang="en-US"/>
              <a:t>エラーの事前検出</a:t>
            </a:r>
            <a:endParaRPr kumimoji="1" lang="en-US" altLang="ja-JP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25901F0-D60E-8E4D-B407-CFF218849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155" y="2268004"/>
            <a:ext cx="5563312" cy="444783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5322182B-1050-2D48-BDCC-A5ADCD585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793" y="1697716"/>
            <a:ext cx="4554908" cy="441509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0702A17-26A0-5744-8AFD-E1D0E96ABE72}"/>
              </a:ext>
            </a:extLst>
          </p:cNvPr>
          <p:cNvSpPr txBox="1"/>
          <p:nvPr/>
        </p:nvSpPr>
        <p:spPr>
          <a:xfrm>
            <a:off x="311700" y="3458397"/>
            <a:ext cx="3550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ドキュメントとしての利用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13B2653-BE06-4545-8D10-4C46A12DB67C}"/>
              </a:ext>
            </a:extLst>
          </p:cNvPr>
          <p:cNvSpPr txBox="1"/>
          <p:nvPr/>
        </p:nvSpPr>
        <p:spPr>
          <a:xfrm>
            <a:off x="1085315" y="2300731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⭕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430A0BF-853C-3A44-8530-4F9F05378F04}"/>
              </a:ext>
            </a:extLst>
          </p:cNvPr>
          <p:cNvSpPr txBox="1"/>
          <p:nvPr/>
        </p:nvSpPr>
        <p:spPr>
          <a:xfrm>
            <a:off x="1085315" y="178685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/>
              <a:t>❌</a:t>
            </a:r>
            <a:endParaRPr kumimoji="1" lang="ja-JP" altLang="en-US" sz="2000"/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5F78936C-C9B7-A941-A09B-B0C90B506CC1}"/>
              </a:ext>
            </a:extLst>
          </p:cNvPr>
          <p:cNvSpPr/>
          <p:nvPr/>
        </p:nvSpPr>
        <p:spPr>
          <a:xfrm rot="16200000">
            <a:off x="1276004" y="2703419"/>
            <a:ext cx="415455" cy="63863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08582F-0F95-B14E-A5F0-62D26FEF03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5</a:t>
            </a:fld>
            <a:endParaRPr lang="ja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2E1AE83-C58C-0340-A500-5CD1BE176D78}"/>
              </a:ext>
            </a:extLst>
          </p:cNvPr>
          <p:cNvSpPr txBox="1"/>
          <p:nvPr/>
        </p:nvSpPr>
        <p:spPr>
          <a:xfrm>
            <a:off x="1864996" y="2819414"/>
            <a:ext cx="6340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プログラムを実行する前に間違っている部分が分かる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CBCFFB6F-50B4-4849-95FF-A8DF1939E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414" y="3921865"/>
            <a:ext cx="7691215" cy="439498"/>
          </a:xfrm>
          <a:prstGeom prst="rect">
            <a:avLst/>
          </a:prstGeom>
        </p:spPr>
      </p:pic>
      <p:sp>
        <p:nvSpPr>
          <p:cNvPr id="21" name="下矢印 20">
            <a:extLst>
              <a:ext uri="{FF2B5EF4-FFF2-40B4-BE49-F238E27FC236}">
                <a16:creationId xmlns:a16="http://schemas.microsoft.com/office/drawing/2014/main" id="{2F802E58-07F2-1141-A9B1-B0961D5959BE}"/>
              </a:ext>
            </a:extLst>
          </p:cNvPr>
          <p:cNvSpPr/>
          <p:nvPr/>
        </p:nvSpPr>
        <p:spPr>
          <a:xfrm rot="16200000">
            <a:off x="1276003" y="4386534"/>
            <a:ext cx="415455" cy="638635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7175928-B6A3-BF45-B834-CEE308A9CD0E}"/>
              </a:ext>
            </a:extLst>
          </p:cNvPr>
          <p:cNvSpPr txBox="1"/>
          <p:nvPr/>
        </p:nvSpPr>
        <p:spPr>
          <a:xfrm>
            <a:off x="1963421" y="4494317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latin typeface="IPAexGothic" panose="020B0500000000000000" pitchFamily="34" charset="-128"/>
                <a:ea typeface="IPAexGothic" panose="020B0500000000000000" pitchFamily="34" charset="-128"/>
              </a:rPr>
              <a:t>プログラムの挙動が型から読み取れる</a:t>
            </a:r>
          </a:p>
        </p:txBody>
      </p:sp>
    </p:spTree>
    <p:extLst>
      <p:ext uri="{BB962C8B-B14F-4D97-AF65-F5344CB8AC3E}">
        <p14:creationId xmlns:p14="http://schemas.microsoft.com/office/powerpoint/2010/main" val="3493646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F5E55D-79C5-044C-9F0B-BA2FCDC39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Haskell</a:t>
            </a:r>
            <a:r>
              <a:rPr kumimoji="1" lang="ja-JP" altLang="en-US"/>
              <a:t>での型の例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950C009-9789-634F-81A4-DA8A993F77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6</a:t>
            </a:fld>
            <a:endParaRPr lang="ja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1112A0A-AFC4-FF4B-8734-8A8AFC4B3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3589481"/>
            <a:ext cx="6518815" cy="71982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1103C3A6-3D83-CB4E-9B2C-4A06B4325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499139"/>
            <a:ext cx="3684859" cy="724999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F5F0302E-B6CF-CE47-A589-EC92D43E58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1410486"/>
            <a:ext cx="3310532" cy="72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51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F564D3-5477-BB4E-9ACE-00040163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Egison</a:t>
            </a:r>
            <a:r>
              <a:rPr kumimoji="1" lang="ja-JP" altLang="en-US"/>
              <a:t>での型の例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B5C0408-E677-4D47-A2A1-C9FB1F5A98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7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5BFA187-673E-DC4E-BBBC-148A28819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46"/>
            <a:ext cx="9144000" cy="514350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4049D49-9775-134E-AED8-EE7083BBE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3589481"/>
            <a:ext cx="8686800" cy="720011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B8425378-4EB7-0143-8D9B-F0F50824F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2507370"/>
            <a:ext cx="4890921" cy="720312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4556B926-E482-214D-B799-D761217006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1426081"/>
            <a:ext cx="3846786" cy="71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130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A2D7DE-CFF9-2145-A670-61A2E173E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型の付け方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22F2B44-ED16-2840-A2C5-FCC56E824A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kumimoji="1" lang="ja-JP" altLang="en-US"/>
              <a:t>型付け規則を組み合わせる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4490A62-B94D-D74A-91D9-83F5633CC8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8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FEB7B74-0A47-484B-9D7C-364EF7A3A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2" y="2266952"/>
            <a:ext cx="3948158" cy="2387655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B09E85B-6BE0-F744-B22C-5BD788E12A3D}"/>
              </a:ext>
            </a:extLst>
          </p:cNvPr>
          <p:cNvSpPr/>
          <p:nvPr/>
        </p:nvSpPr>
        <p:spPr>
          <a:xfrm>
            <a:off x="538385" y="2033899"/>
            <a:ext cx="8135595" cy="27602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06B8D77-6E24-654B-9B0C-B0F164171B50}"/>
              </a:ext>
            </a:extLst>
          </p:cNvPr>
          <p:cNvSpPr txBox="1"/>
          <p:nvPr/>
        </p:nvSpPr>
        <p:spPr>
          <a:xfrm>
            <a:off x="440919" y="1682002"/>
            <a:ext cx="32784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solidFill>
                  <a:schemeClr val="bg1"/>
                </a:solidFill>
                <a:highlight>
                  <a:srgbClr val="000000"/>
                </a:highlight>
              </a:rPr>
              <a:t>Egison</a:t>
            </a:r>
            <a:r>
              <a:rPr kumimoji="1" lang="ja-JP" altLang="en-US" sz="2000">
                <a:solidFill>
                  <a:schemeClr val="bg1"/>
                </a:solidFill>
                <a:highlight>
                  <a:srgbClr val="000000"/>
                </a:highlight>
              </a:rPr>
              <a:t>の型付け規則の一部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51F946EF-4BDB-A24D-B23F-260918557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2812" y="2266952"/>
            <a:ext cx="4111831" cy="230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282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4BE39-98C5-0A4A-919B-21891739F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項</a:t>
            </a: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  <a:r>
              <a:rPr kumimoji="1" lang="ja-JP" altLang="en-US"/>
              <a:t>に型</a:t>
            </a:r>
            <a:r>
              <a:rPr kumimoji="1" lang="en-US" altLang="ja-JP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  <a:r>
              <a:rPr kumimoji="1" lang="ja-JP" altLang="en-US"/>
              <a:t>がつくとは</a:t>
            </a:r>
            <a:r>
              <a:rPr kumimoji="1" lang="en-US" altLang="ja-JP" dirty="0"/>
              <a:t>?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D32850D-8C94-0F42-8B59-9A6D63C557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" smtClean="0"/>
              <a:pPr/>
              <a:t>9</a:t>
            </a:fld>
            <a:endParaRPr lang="ja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CC198F4-F20C-E744-A91F-3067F8F9D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61" y="2985573"/>
            <a:ext cx="8323580" cy="865505"/>
          </a:xfrm>
          <a:prstGeom prst="rect">
            <a:avLst/>
          </a:prstGeom>
        </p:spPr>
      </p:pic>
      <p:sp>
        <p:nvSpPr>
          <p:cNvPr id="6" name="テキスト プレースホルダー 2">
            <a:extLst>
              <a:ext uri="{FF2B5EF4-FFF2-40B4-BE49-F238E27FC236}">
                <a16:creationId xmlns:a16="http://schemas.microsoft.com/office/drawing/2014/main" id="{D697B967-50C5-6E49-BABD-05FA14E44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</p:spPr>
        <p:txBody>
          <a:bodyPr/>
          <a:lstStyle/>
          <a:p>
            <a:pPr marL="114300" indent="0">
              <a:buNone/>
            </a:pPr>
            <a:r>
              <a:rPr kumimoji="1" lang="ja-JP" altLang="en-US"/>
              <a:t>木の根が</a:t>
            </a:r>
            <a:r>
              <a:rPr kumimoji="1" lang="en-US" altLang="ja-JP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e:T</a:t>
            </a:r>
            <a:r>
              <a:rPr kumimoji="1" lang="ja-JP" altLang="en-US"/>
              <a:t>である型付け規則を組み合わせた木が存在すること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0A82BBF-A3DA-5C4A-AAFF-873DB01B0FD6}"/>
              </a:ext>
            </a:extLst>
          </p:cNvPr>
          <p:cNvSpPr/>
          <p:nvPr/>
        </p:nvSpPr>
        <p:spPr>
          <a:xfrm>
            <a:off x="311700" y="2537314"/>
            <a:ext cx="8550265" cy="17428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D833DD8-D0DC-E840-879D-56C17C0C4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549" y="2164448"/>
            <a:ext cx="6825080" cy="372866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9311C5A-A828-6343-9091-1331C8711954}"/>
              </a:ext>
            </a:extLst>
          </p:cNvPr>
          <p:cNvSpPr txBox="1"/>
          <p:nvPr/>
        </p:nvSpPr>
        <p:spPr>
          <a:xfrm>
            <a:off x="7125844" y="2150754"/>
            <a:ext cx="121058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</a:rPr>
              <a:t>の導出木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9C0223C-010B-0C4B-A874-3B126B17ECEB}"/>
              </a:ext>
            </a:extLst>
          </p:cNvPr>
          <p:cNvSpPr/>
          <p:nvPr/>
        </p:nvSpPr>
        <p:spPr>
          <a:xfrm>
            <a:off x="3984062" y="3613867"/>
            <a:ext cx="3676826" cy="23721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9939135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16023</TotalTime>
  <Words>1229</Words>
  <Application>Microsoft Macintosh PowerPoint</Application>
  <PresentationFormat>画面に合わせる (16:9)</PresentationFormat>
  <Paragraphs>250</Paragraphs>
  <Slides>49</Slides>
  <Notes>17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49</vt:i4>
      </vt:variant>
    </vt:vector>
  </HeadingPairs>
  <TitlesOfParts>
    <vt:vector size="56" baseType="lpstr">
      <vt:lpstr>IPAexGothic</vt:lpstr>
      <vt:lpstr>Cambria Math</vt:lpstr>
      <vt:lpstr>Proxima Nova</vt:lpstr>
      <vt:lpstr>Wingdings</vt:lpstr>
      <vt:lpstr>Arial</vt:lpstr>
      <vt:lpstr>ＭＳ Ｐゴシック</vt:lpstr>
      <vt:lpstr>Spearmint</vt:lpstr>
      <vt:lpstr>Egisonの型システムとその型推論器の実装</vt:lpstr>
      <vt:lpstr>Egisonに型をつけるインターン</vt:lpstr>
      <vt:lpstr>Egisonに型をつけるインターン</vt:lpstr>
      <vt:lpstr>型とは何か</vt:lpstr>
      <vt:lpstr>型の利点</vt:lpstr>
      <vt:lpstr>Haskellでの型の例</vt:lpstr>
      <vt:lpstr>Egisonでの型の例</vt:lpstr>
      <vt:lpstr>型の付け方</vt:lpstr>
      <vt:lpstr>項eに型Tがつくとは?</vt:lpstr>
      <vt:lpstr>型システムの設計</vt:lpstr>
      <vt:lpstr>Egisonの型システムの概観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Egisonの型一覧</vt:lpstr>
      <vt:lpstr>型付け規則の読み方</vt:lpstr>
      <vt:lpstr>(文字列の型付け規則)</vt:lpstr>
      <vt:lpstr>(if式の型付け規則)</vt:lpstr>
      <vt:lpstr>(lambda抽象の型付け規則)</vt:lpstr>
      <vt:lpstr>PowerPoint プレゼンテーション</vt:lpstr>
      <vt:lpstr>代数的データ型に対するパターンの例</vt:lpstr>
      <vt:lpstr>は何故複雑になったのか?</vt:lpstr>
      <vt:lpstr>PowerPoint プレゼンテーション</vt:lpstr>
      <vt:lpstr>PowerPoint プレゼンテーション</vt:lpstr>
      <vt:lpstr>PowerPoint プレゼンテーション</vt:lpstr>
      <vt:lpstr>は何故複雑になったのか?</vt:lpstr>
      <vt:lpstr>Egisonに型をつけるインターン</vt:lpstr>
      <vt:lpstr>型推論器とは</vt:lpstr>
      <vt:lpstr>型検査のアルゴリズム(Hindley-Milner)</vt:lpstr>
      <vt:lpstr>型検査のアルゴリズム(Hindley-Milner)</vt:lpstr>
      <vt:lpstr>型検査のアルゴリズム(Hindley-Milner)</vt:lpstr>
      <vt:lpstr>型検査のアルゴリズム(Hindley-Milner)</vt:lpstr>
      <vt:lpstr>型検査のアルゴリズム(Hindley-Milner)</vt:lpstr>
      <vt:lpstr>型検査のアルゴリズム(Hindley-Milner)</vt:lpstr>
      <vt:lpstr>型検査のアルゴリズム(Hindley-Milner)</vt:lpstr>
      <vt:lpstr>Typed Egisonの使い方</vt:lpstr>
      <vt:lpstr>型検査器のデモ</vt:lpstr>
      <vt:lpstr>今後の課題 </vt:lpstr>
      <vt:lpstr>おまけ</vt:lpstr>
      <vt:lpstr>参考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依存型を含むマルチステージプログラミングの型理論</dc:title>
  <dc:subject/>
  <dc:creator/>
  <cp:keywords/>
  <dc:description/>
  <cp:lastModifiedBy>Akira KAWATA</cp:lastModifiedBy>
  <cp:revision>600</cp:revision>
  <cp:lastPrinted>2018-11-22T15:28:33Z</cp:lastPrinted>
  <dcterms:modified xsi:type="dcterms:W3CDTF">2018-11-22T15:29:24Z</dcterms:modified>
  <cp:category/>
</cp:coreProperties>
</file>